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9" r:id="rId2"/>
    <p:sldId id="271" r:id="rId3"/>
    <p:sldId id="290" r:id="rId4"/>
    <p:sldId id="296" r:id="rId5"/>
    <p:sldId id="305" r:id="rId6"/>
    <p:sldId id="298" r:id="rId7"/>
    <p:sldId id="308" r:id="rId8"/>
    <p:sldId id="301" r:id="rId9"/>
    <p:sldId id="300" r:id="rId10"/>
    <p:sldId id="299" r:id="rId11"/>
    <p:sldId id="306" r:id="rId12"/>
    <p:sldId id="303" r:id="rId13"/>
    <p:sldId id="297" r:id="rId14"/>
    <p:sldId id="294" r:id="rId15"/>
    <p:sldId id="295" r:id="rId16"/>
    <p:sldId id="304" r:id="rId17"/>
    <p:sldId id="30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Helliwell" initials="M" lastIdx="2" clrIdx="0">
    <p:extLst>
      <p:ext uri="{19B8F6BF-5375-455C-9EA6-DF929625EA0E}">
        <p15:presenceInfo xmlns:p15="http://schemas.microsoft.com/office/powerpoint/2012/main" userId="S::mhelliwell@leaf.bournemouth.sch.uk::ff1cd364-9779-4909-9fe3-8ffde81f40d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FF"/>
    <a:srgbClr val="99FF66"/>
    <a:srgbClr val="00FFFF"/>
    <a:srgbClr val="CC66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113" d="100"/>
          <a:sy n="113" d="100"/>
        </p:scale>
        <p:origin x="45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9BBE0-63B2-4AC6-8BAF-8EF6789463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ABC7DCA-7B2D-4B62-B8DD-31EAB29AB9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D926C59-EF9B-4797-A38E-25F30F5673E4}"/>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5" name="Footer Placeholder 4">
            <a:extLst>
              <a:ext uri="{FF2B5EF4-FFF2-40B4-BE49-F238E27FC236}">
                <a16:creationId xmlns:a16="http://schemas.microsoft.com/office/drawing/2014/main" id="{DD0330A8-33C9-445F-89DB-AC06C04365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B316C5-7E99-4305-8C66-92D90609D2AD}"/>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2168661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3B56E-3B30-4F4D-9947-A12B131D10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B5CD46-15C6-406B-B604-624C34B7C6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C29A81-1D43-4A4E-8613-A4A00CCFB394}"/>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5" name="Footer Placeholder 4">
            <a:extLst>
              <a:ext uri="{FF2B5EF4-FFF2-40B4-BE49-F238E27FC236}">
                <a16:creationId xmlns:a16="http://schemas.microsoft.com/office/drawing/2014/main" id="{D879E09A-6E74-4CF4-B457-9CD4898786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0E23FE-9D8F-4CE2-8CFA-028F3CB9AE2C}"/>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1818936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38369-CB8A-48E3-93FE-AC4EA632B1D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10BC8A-5B50-47A3-B495-AE36561BE8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44BE9A-F4A4-4852-8125-FF0408F10D11}"/>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5" name="Footer Placeholder 4">
            <a:extLst>
              <a:ext uri="{FF2B5EF4-FFF2-40B4-BE49-F238E27FC236}">
                <a16:creationId xmlns:a16="http://schemas.microsoft.com/office/drawing/2014/main" id="{0723D72E-4E67-4222-98CB-DF1855E03C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BAEADE-B895-46A9-B780-4C83A62C4B0B}"/>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3858727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57B70-BD2F-4E93-808D-3F69EFEDA7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F011FB-D1AF-411F-A33F-5D66E772E9B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B1C0107-A393-487D-B068-3E23D123C7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527E245-57F7-4C99-9549-DA9836115F2E}"/>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6" name="Footer Placeholder 5">
            <a:extLst>
              <a:ext uri="{FF2B5EF4-FFF2-40B4-BE49-F238E27FC236}">
                <a16:creationId xmlns:a16="http://schemas.microsoft.com/office/drawing/2014/main" id="{CEAD57D8-9E83-4AF1-9686-24CC9863EC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672357-761B-4A44-B4AF-C4F62F8EFF5A}"/>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1250221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5D5C6-4232-4CCA-9918-205868319B9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229447-4D6E-461F-B5D6-871282C385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476D6E2-4225-4422-B068-88DE504531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5C0C8DE-0534-45F3-9776-EA0E22C920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AA69BA-677C-4ECA-A6DF-0A88636722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1CD0878-7833-4AFD-B996-542BD62D5166}"/>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8" name="Footer Placeholder 7">
            <a:extLst>
              <a:ext uri="{FF2B5EF4-FFF2-40B4-BE49-F238E27FC236}">
                <a16:creationId xmlns:a16="http://schemas.microsoft.com/office/drawing/2014/main" id="{49D58D91-3A8A-4B27-AE3E-5E3EFCD09A5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72D1D01-75A4-4E92-8760-EED974D600D3}"/>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1990287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C5EC5-E3B1-4CED-9F0D-6C633CC35B4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E4E9ED-1ED3-4BB3-B4DB-99F35F32CBC6}"/>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4" name="Footer Placeholder 3">
            <a:extLst>
              <a:ext uri="{FF2B5EF4-FFF2-40B4-BE49-F238E27FC236}">
                <a16:creationId xmlns:a16="http://schemas.microsoft.com/office/drawing/2014/main" id="{6FACD181-3B85-4D03-9B81-DF2957DB89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6211C80-9AD1-4CE8-84C4-13906DC8FE7C}"/>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3127725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E2F3F3-25B6-46D6-873E-E32A7D361580}"/>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3" name="Footer Placeholder 2">
            <a:extLst>
              <a:ext uri="{FF2B5EF4-FFF2-40B4-BE49-F238E27FC236}">
                <a16:creationId xmlns:a16="http://schemas.microsoft.com/office/drawing/2014/main" id="{CC0D11E5-0CAD-48B4-8DF8-8FE7F552794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D6DE968-42D8-47FD-BAF1-375673F0FC91}"/>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2862213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0406F-BD0B-4B7B-BB18-678CA5768B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AFBA01F-ADC6-4605-87E7-981E4720A1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F4F806B-B77D-4D4D-A008-FCF537583D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563AB2-87AB-4157-A5E1-EAFE0DD17BAD}"/>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6" name="Footer Placeholder 5">
            <a:extLst>
              <a:ext uri="{FF2B5EF4-FFF2-40B4-BE49-F238E27FC236}">
                <a16:creationId xmlns:a16="http://schemas.microsoft.com/office/drawing/2014/main" id="{A1FAB6D0-7D5D-4F64-95EC-7DF916731C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D2B84D-1D23-483B-A4C0-3634AA63DD1D}"/>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895102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E09CE-D8B9-4E98-A238-C405F09831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2C43DCA-795E-4712-A271-1DBD314BBA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62046C8-4D68-427C-A219-D505FF6C3F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AFCB3D-4E57-412A-8CD7-43480D80E4FF}"/>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6" name="Footer Placeholder 5">
            <a:extLst>
              <a:ext uri="{FF2B5EF4-FFF2-40B4-BE49-F238E27FC236}">
                <a16:creationId xmlns:a16="http://schemas.microsoft.com/office/drawing/2014/main" id="{D1D99E4A-6483-4DEF-B2A4-8F64804856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6C7A75-45E4-4170-90E8-3A9AE4392C39}"/>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948219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151EA-0FF8-442C-8A82-711E878A1B2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83EDD6-7D4C-4CB4-8ABF-FBCE0705697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D81A6C-FA51-46F6-8F0F-798253848376}"/>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5" name="Footer Placeholder 4">
            <a:extLst>
              <a:ext uri="{FF2B5EF4-FFF2-40B4-BE49-F238E27FC236}">
                <a16:creationId xmlns:a16="http://schemas.microsoft.com/office/drawing/2014/main" id="{1639E802-1DF2-4F03-9EE0-4EE80C14FC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49F374-EFB9-4B83-9AD8-AD5CD65A18CF}"/>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3974151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191A07-3860-456C-87CF-645A56031B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7D6479-7ADE-49EA-A43B-33573B79A5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4491D4-BFCC-48BB-BEFB-982E45D77620}"/>
              </a:ext>
            </a:extLst>
          </p:cNvPr>
          <p:cNvSpPr>
            <a:spLocks noGrp="1"/>
          </p:cNvSpPr>
          <p:nvPr>
            <p:ph type="dt" sz="half" idx="10"/>
          </p:nvPr>
        </p:nvSpPr>
        <p:spPr/>
        <p:txBody>
          <a:bodyPr/>
          <a:lstStyle/>
          <a:p>
            <a:fld id="{F24D89C4-3B4F-4BD8-9DE7-C9C8492DB94E}" type="datetimeFigureOut">
              <a:rPr lang="en-GB" smtClean="0"/>
              <a:t>04/10/2023</a:t>
            </a:fld>
            <a:endParaRPr lang="en-GB"/>
          </a:p>
        </p:txBody>
      </p:sp>
      <p:sp>
        <p:nvSpPr>
          <p:cNvPr id="5" name="Footer Placeholder 4">
            <a:extLst>
              <a:ext uri="{FF2B5EF4-FFF2-40B4-BE49-F238E27FC236}">
                <a16:creationId xmlns:a16="http://schemas.microsoft.com/office/drawing/2014/main" id="{BC92B1C3-65A9-4023-A819-BB1C0F68A7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DD01CC-EB57-488B-80F4-4DCE57F213B4}"/>
              </a:ext>
            </a:extLst>
          </p:cNvPr>
          <p:cNvSpPr>
            <a:spLocks noGrp="1"/>
          </p:cNvSpPr>
          <p:nvPr>
            <p:ph type="sldNum" sz="quarter" idx="12"/>
          </p:nvPr>
        </p:nvSpPr>
        <p:spPr/>
        <p:txBody>
          <a:bodyPr/>
          <a:lstStyle/>
          <a:p>
            <a:fld id="{CE919BB8-3AA5-48AE-86D4-B424228DFAF5}" type="slidenum">
              <a:rPr lang="en-GB" smtClean="0"/>
              <a:t>‹#›</a:t>
            </a:fld>
            <a:endParaRPr lang="en-GB"/>
          </a:p>
        </p:txBody>
      </p:sp>
    </p:spTree>
    <p:extLst>
      <p:ext uri="{BB962C8B-B14F-4D97-AF65-F5344CB8AC3E}">
        <p14:creationId xmlns:p14="http://schemas.microsoft.com/office/powerpoint/2010/main" val="2917789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36484-C01F-470C-BCB8-272DE0B4DF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61C8CA-E6CF-4DA7-B7EB-E6307F4AE5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26F5B6-87C4-4E45-BF67-FB4A4A4ECF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D89C4-3B4F-4BD8-9DE7-C9C8492DB94E}" type="datetimeFigureOut">
              <a:rPr lang="en-GB" smtClean="0"/>
              <a:t>04/10/2023</a:t>
            </a:fld>
            <a:endParaRPr lang="en-GB"/>
          </a:p>
        </p:txBody>
      </p:sp>
      <p:sp>
        <p:nvSpPr>
          <p:cNvPr id="5" name="Footer Placeholder 4">
            <a:extLst>
              <a:ext uri="{FF2B5EF4-FFF2-40B4-BE49-F238E27FC236}">
                <a16:creationId xmlns:a16="http://schemas.microsoft.com/office/drawing/2014/main" id="{4B515854-3ACE-437D-9552-67E14C8D8A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3F85FFF-0ADD-4BF2-971A-508B4DDEDF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919BB8-3AA5-48AE-86D4-B424228DFAF5}" type="slidenum">
              <a:rPr lang="en-GB" smtClean="0"/>
              <a:t>‹#›</a:t>
            </a:fld>
            <a:endParaRPr lang="en-GB"/>
          </a:p>
        </p:txBody>
      </p:sp>
    </p:spTree>
    <p:extLst>
      <p:ext uri="{BB962C8B-B14F-4D97-AF65-F5344CB8AC3E}">
        <p14:creationId xmlns:p14="http://schemas.microsoft.com/office/powerpoint/2010/main" val="1804956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9" name="Rectangle 138">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45774" y="1610023"/>
            <a:ext cx="4399750" cy="4477501"/>
          </a:xfrm>
          <a:custGeom>
            <a:avLst/>
            <a:gdLst>
              <a:gd name="connsiteX0" fmla="*/ 0 w 4399750"/>
              <a:gd name="connsiteY0" fmla="*/ 0 h 4477501"/>
              <a:gd name="connsiteX1" fmla="*/ 637964 w 4399750"/>
              <a:gd name="connsiteY1" fmla="*/ 0 h 4477501"/>
              <a:gd name="connsiteX2" fmla="*/ 1055940 w 4399750"/>
              <a:gd name="connsiteY2" fmla="*/ 0 h 4477501"/>
              <a:gd name="connsiteX3" fmla="*/ 1517914 w 4399750"/>
              <a:gd name="connsiteY3" fmla="*/ 0 h 4477501"/>
              <a:gd name="connsiteX4" fmla="*/ 2155878 w 4399750"/>
              <a:gd name="connsiteY4" fmla="*/ 0 h 4477501"/>
              <a:gd name="connsiteX5" fmla="*/ 2661849 w 4399750"/>
              <a:gd name="connsiteY5" fmla="*/ 0 h 4477501"/>
              <a:gd name="connsiteX6" fmla="*/ 3211818 w 4399750"/>
              <a:gd name="connsiteY6" fmla="*/ 0 h 4477501"/>
              <a:gd name="connsiteX7" fmla="*/ 3629794 w 4399750"/>
              <a:gd name="connsiteY7" fmla="*/ 0 h 4477501"/>
              <a:gd name="connsiteX8" fmla="*/ 4399750 w 4399750"/>
              <a:gd name="connsiteY8" fmla="*/ 0 h 4477501"/>
              <a:gd name="connsiteX9" fmla="*/ 4399750 w 4399750"/>
              <a:gd name="connsiteY9" fmla="*/ 559688 h 4477501"/>
              <a:gd name="connsiteX10" fmla="*/ 4399750 w 4399750"/>
              <a:gd name="connsiteY10" fmla="*/ 1208925 h 4477501"/>
              <a:gd name="connsiteX11" fmla="*/ 4399750 w 4399750"/>
              <a:gd name="connsiteY11" fmla="*/ 1634288 h 4477501"/>
              <a:gd name="connsiteX12" fmla="*/ 4399750 w 4399750"/>
              <a:gd name="connsiteY12" fmla="*/ 2283526 h 4477501"/>
              <a:gd name="connsiteX13" fmla="*/ 4399750 w 4399750"/>
              <a:gd name="connsiteY13" fmla="*/ 2753663 h 4477501"/>
              <a:gd name="connsiteX14" fmla="*/ 4399750 w 4399750"/>
              <a:gd name="connsiteY14" fmla="*/ 3268576 h 4477501"/>
              <a:gd name="connsiteX15" fmla="*/ 4399750 w 4399750"/>
              <a:gd name="connsiteY15" fmla="*/ 3828263 h 4477501"/>
              <a:gd name="connsiteX16" fmla="*/ 4399750 w 4399750"/>
              <a:gd name="connsiteY16" fmla="*/ 4477501 h 4477501"/>
              <a:gd name="connsiteX17" fmla="*/ 3981774 w 4399750"/>
              <a:gd name="connsiteY17" fmla="*/ 4477501 h 4477501"/>
              <a:gd name="connsiteX18" fmla="*/ 3475803 w 4399750"/>
              <a:gd name="connsiteY18" fmla="*/ 4477501 h 4477501"/>
              <a:gd name="connsiteX19" fmla="*/ 3057826 w 4399750"/>
              <a:gd name="connsiteY19" fmla="*/ 4477501 h 4477501"/>
              <a:gd name="connsiteX20" fmla="*/ 2551855 w 4399750"/>
              <a:gd name="connsiteY20" fmla="*/ 4477501 h 4477501"/>
              <a:gd name="connsiteX21" fmla="*/ 1913891 w 4399750"/>
              <a:gd name="connsiteY21" fmla="*/ 4477501 h 4477501"/>
              <a:gd name="connsiteX22" fmla="*/ 1495915 w 4399750"/>
              <a:gd name="connsiteY22" fmla="*/ 4477501 h 4477501"/>
              <a:gd name="connsiteX23" fmla="*/ 1077939 w 4399750"/>
              <a:gd name="connsiteY23" fmla="*/ 4477501 h 4477501"/>
              <a:gd name="connsiteX24" fmla="*/ 483972 w 4399750"/>
              <a:gd name="connsiteY24" fmla="*/ 4477501 h 4477501"/>
              <a:gd name="connsiteX25" fmla="*/ 0 w 4399750"/>
              <a:gd name="connsiteY25" fmla="*/ 4477501 h 4477501"/>
              <a:gd name="connsiteX26" fmla="*/ 0 w 4399750"/>
              <a:gd name="connsiteY26" fmla="*/ 3962588 h 4477501"/>
              <a:gd name="connsiteX27" fmla="*/ 0 w 4399750"/>
              <a:gd name="connsiteY27" fmla="*/ 3492451 h 4477501"/>
              <a:gd name="connsiteX28" fmla="*/ 0 w 4399750"/>
              <a:gd name="connsiteY28" fmla="*/ 2887988 h 4477501"/>
              <a:gd name="connsiteX29" fmla="*/ 0 w 4399750"/>
              <a:gd name="connsiteY29" fmla="*/ 2283526 h 4477501"/>
              <a:gd name="connsiteX30" fmla="*/ 0 w 4399750"/>
              <a:gd name="connsiteY30" fmla="*/ 1679063 h 4477501"/>
              <a:gd name="connsiteX31" fmla="*/ 0 w 4399750"/>
              <a:gd name="connsiteY31" fmla="*/ 1164150 h 4477501"/>
              <a:gd name="connsiteX32" fmla="*/ 0 w 4399750"/>
              <a:gd name="connsiteY32" fmla="*/ 559688 h 4477501"/>
              <a:gd name="connsiteX33" fmla="*/ 0 w 4399750"/>
              <a:gd name="connsiteY33" fmla="*/ 0 h 447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399750" h="4477501" fill="none" extrusionOk="0">
                <a:moveTo>
                  <a:pt x="0" y="0"/>
                </a:moveTo>
                <a:cubicBezTo>
                  <a:pt x="212045" y="-4227"/>
                  <a:pt x="485929" y="58019"/>
                  <a:pt x="637964" y="0"/>
                </a:cubicBezTo>
                <a:cubicBezTo>
                  <a:pt x="789999" y="-58019"/>
                  <a:pt x="958897" y="15586"/>
                  <a:pt x="1055940" y="0"/>
                </a:cubicBezTo>
                <a:cubicBezTo>
                  <a:pt x="1152983" y="-15586"/>
                  <a:pt x="1334143" y="12839"/>
                  <a:pt x="1517914" y="0"/>
                </a:cubicBezTo>
                <a:cubicBezTo>
                  <a:pt x="1701685" y="-12839"/>
                  <a:pt x="1852881" y="27931"/>
                  <a:pt x="2155878" y="0"/>
                </a:cubicBezTo>
                <a:cubicBezTo>
                  <a:pt x="2458875" y="-27931"/>
                  <a:pt x="2453133" y="46256"/>
                  <a:pt x="2661849" y="0"/>
                </a:cubicBezTo>
                <a:cubicBezTo>
                  <a:pt x="2870565" y="-46256"/>
                  <a:pt x="2985501" y="35591"/>
                  <a:pt x="3211818" y="0"/>
                </a:cubicBezTo>
                <a:cubicBezTo>
                  <a:pt x="3438135" y="-35591"/>
                  <a:pt x="3446452" y="23388"/>
                  <a:pt x="3629794" y="0"/>
                </a:cubicBezTo>
                <a:cubicBezTo>
                  <a:pt x="3813136" y="-23388"/>
                  <a:pt x="4163926" y="51179"/>
                  <a:pt x="4399750" y="0"/>
                </a:cubicBezTo>
                <a:cubicBezTo>
                  <a:pt x="4407579" y="238460"/>
                  <a:pt x="4343149" y="386560"/>
                  <a:pt x="4399750" y="559688"/>
                </a:cubicBezTo>
                <a:cubicBezTo>
                  <a:pt x="4456351" y="732816"/>
                  <a:pt x="4360272" y="934226"/>
                  <a:pt x="4399750" y="1208925"/>
                </a:cubicBezTo>
                <a:cubicBezTo>
                  <a:pt x="4439228" y="1483624"/>
                  <a:pt x="4363847" y="1475295"/>
                  <a:pt x="4399750" y="1634288"/>
                </a:cubicBezTo>
                <a:cubicBezTo>
                  <a:pt x="4435653" y="1793281"/>
                  <a:pt x="4325906" y="2131505"/>
                  <a:pt x="4399750" y="2283526"/>
                </a:cubicBezTo>
                <a:cubicBezTo>
                  <a:pt x="4473594" y="2435547"/>
                  <a:pt x="4396124" y="2584692"/>
                  <a:pt x="4399750" y="2753663"/>
                </a:cubicBezTo>
                <a:cubicBezTo>
                  <a:pt x="4403376" y="2922634"/>
                  <a:pt x="4361208" y="3069789"/>
                  <a:pt x="4399750" y="3268576"/>
                </a:cubicBezTo>
                <a:cubicBezTo>
                  <a:pt x="4438292" y="3467363"/>
                  <a:pt x="4372950" y="3663318"/>
                  <a:pt x="4399750" y="3828263"/>
                </a:cubicBezTo>
                <a:cubicBezTo>
                  <a:pt x="4426550" y="3993208"/>
                  <a:pt x="4323224" y="4314047"/>
                  <a:pt x="4399750" y="4477501"/>
                </a:cubicBezTo>
                <a:cubicBezTo>
                  <a:pt x="4251102" y="4498662"/>
                  <a:pt x="4114068" y="4465685"/>
                  <a:pt x="3981774" y="4477501"/>
                </a:cubicBezTo>
                <a:cubicBezTo>
                  <a:pt x="3849480" y="4489317"/>
                  <a:pt x="3630743" y="4452812"/>
                  <a:pt x="3475803" y="4477501"/>
                </a:cubicBezTo>
                <a:cubicBezTo>
                  <a:pt x="3320863" y="4502190"/>
                  <a:pt x="3199804" y="4473742"/>
                  <a:pt x="3057826" y="4477501"/>
                </a:cubicBezTo>
                <a:cubicBezTo>
                  <a:pt x="2915848" y="4481260"/>
                  <a:pt x="2708897" y="4432464"/>
                  <a:pt x="2551855" y="4477501"/>
                </a:cubicBezTo>
                <a:cubicBezTo>
                  <a:pt x="2394813" y="4522538"/>
                  <a:pt x="2093504" y="4414366"/>
                  <a:pt x="1913891" y="4477501"/>
                </a:cubicBezTo>
                <a:cubicBezTo>
                  <a:pt x="1734278" y="4540636"/>
                  <a:pt x="1591247" y="4455105"/>
                  <a:pt x="1495915" y="4477501"/>
                </a:cubicBezTo>
                <a:cubicBezTo>
                  <a:pt x="1400583" y="4499897"/>
                  <a:pt x="1237676" y="4452911"/>
                  <a:pt x="1077939" y="4477501"/>
                </a:cubicBezTo>
                <a:cubicBezTo>
                  <a:pt x="918202" y="4502091"/>
                  <a:pt x="685737" y="4462430"/>
                  <a:pt x="483972" y="4477501"/>
                </a:cubicBezTo>
                <a:cubicBezTo>
                  <a:pt x="282207" y="4492572"/>
                  <a:pt x="178073" y="4448011"/>
                  <a:pt x="0" y="4477501"/>
                </a:cubicBezTo>
                <a:cubicBezTo>
                  <a:pt x="-50760" y="4357611"/>
                  <a:pt x="31220" y="4152799"/>
                  <a:pt x="0" y="3962588"/>
                </a:cubicBezTo>
                <a:cubicBezTo>
                  <a:pt x="-31220" y="3772377"/>
                  <a:pt x="41106" y="3696521"/>
                  <a:pt x="0" y="3492451"/>
                </a:cubicBezTo>
                <a:cubicBezTo>
                  <a:pt x="-41106" y="3288381"/>
                  <a:pt x="34825" y="3105407"/>
                  <a:pt x="0" y="2887988"/>
                </a:cubicBezTo>
                <a:cubicBezTo>
                  <a:pt x="-34825" y="2670569"/>
                  <a:pt x="12309" y="2480887"/>
                  <a:pt x="0" y="2283526"/>
                </a:cubicBezTo>
                <a:cubicBezTo>
                  <a:pt x="-12309" y="2086165"/>
                  <a:pt x="48946" y="1825058"/>
                  <a:pt x="0" y="1679063"/>
                </a:cubicBezTo>
                <a:cubicBezTo>
                  <a:pt x="-48946" y="1533068"/>
                  <a:pt x="30569" y="1352768"/>
                  <a:pt x="0" y="1164150"/>
                </a:cubicBezTo>
                <a:cubicBezTo>
                  <a:pt x="-30569" y="975532"/>
                  <a:pt x="22675" y="727792"/>
                  <a:pt x="0" y="559688"/>
                </a:cubicBezTo>
                <a:cubicBezTo>
                  <a:pt x="-22675" y="391584"/>
                  <a:pt x="2541" y="158479"/>
                  <a:pt x="0" y="0"/>
                </a:cubicBezTo>
                <a:close/>
              </a:path>
              <a:path w="4399750" h="4477501" stroke="0" extrusionOk="0">
                <a:moveTo>
                  <a:pt x="0" y="0"/>
                </a:moveTo>
                <a:cubicBezTo>
                  <a:pt x="189052" y="-15792"/>
                  <a:pt x="469558" y="2997"/>
                  <a:pt x="593966" y="0"/>
                </a:cubicBezTo>
                <a:cubicBezTo>
                  <a:pt x="718374" y="-2997"/>
                  <a:pt x="910951" y="34728"/>
                  <a:pt x="1143935" y="0"/>
                </a:cubicBezTo>
                <a:cubicBezTo>
                  <a:pt x="1376919" y="-34728"/>
                  <a:pt x="1557906" y="63624"/>
                  <a:pt x="1693904" y="0"/>
                </a:cubicBezTo>
                <a:cubicBezTo>
                  <a:pt x="1829902" y="-63624"/>
                  <a:pt x="2025776" y="21692"/>
                  <a:pt x="2199875" y="0"/>
                </a:cubicBezTo>
                <a:cubicBezTo>
                  <a:pt x="2373974" y="-21692"/>
                  <a:pt x="2448098" y="28783"/>
                  <a:pt x="2661849" y="0"/>
                </a:cubicBezTo>
                <a:cubicBezTo>
                  <a:pt x="2875600" y="-28783"/>
                  <a:pt x="3170397" y="26163"/>
                  <a:pt x="3299813" y="0"/>
                </a:cubicBezTo>
                <a:cubicBezTo>
                  <a:pt x="3429229" y="-26163"/>
                  <a:pt x="3534672" y="44939"/>
                  <a:pt x="3717789" y="0"/>
                </a:cubicBezTo>
                <a:cubicBezTo>
                  <a:pt x="3900906" y="-44939"/>
                  <a:pt x="4202805" y="6960"/>
                  <a:pt x="4399750" y="0"/>
                </a:cubicBezTo>
                <a:cubicBezTo>
                  <a:pt x="4454894" y="251372"/>
                  <a:pt x="4375388" y="485960"/>
                  <a:pt x="4399750" y="649238"/>
                </a:cubicBezTo>
                <a:cubicBezTo>
                  <a:pt x="4424112" y="812516"/>
                  <a:pt x="4379053" y="1014701"/>
                  <a:pt x="4399750" y="1298475"/>
                </a:cubicBezTo>
                <a:cubicBezTo>
                  <a:pt x="4420447" y="1582249"/>
                  <a:pt x="4390864" y="1631656"/>
                  <a:pt x="4399750" y="1858163"/>
                </a:cubicBezTo>
                <a:cubicBezTo>
                  <a:pt x="4408636" y="2084670"/>
                  <a:pt x="4374615" y="2127271"/>
                  <a:pt x="4399750" y="2328301"/>
                </a:cubicBezTo>
                <a:cubicBezTo>
                  <a:pt x="4424885" y="2529331"/>
                  <a:pt x="4335842" y="2668733"/>
                  <a:pt x="4399750" y="2932763"/>
                </a:cubicBezTo>
                <a:cubicBezTo>
                  <a:pt x="4463658" y="3196793"/>
                  <a:pt x="4394727" y="3270430"/>
                  <a:pt x="4399750" y="3492451"/>
                </a:cubicBezTo>
                <a:cubicBezTo>
                  <a:pt x="4404773" y="3714472"/>
                  <a:pt x="4364618" y="4221071"/>
                  <a:pt x="4399750" y="4477501"/>
                </a:cubicBezTo>
                <a:cubicBezTo>
                  <a:pt x="4305438" y="4489183"/>
                  <a:pt x="4159818" y="4430920"/>
                  <a:pt x="3981774" y="4477501"/>
                </a:cubicBezTo>
                <a:cubicBezTo>
                  <a:pt x="3803730" y="4524082"/>
                  <a:pt x="3577166" y="4440981"/>
                  <a:pt x="3343810" y="4477501"/>
                </a:cubicBezTo>
                <a:cubicBezTo>
                  <a:pt x="3110454" y="4514021"/>
                  <a:pt x="3090123" y="4450113"/>
                  <a:pt x="2881836" y="4477501"/>
                </a:cubicBezTo>
                <a:cubicBezTo>
                  <a:pt x="2673549" y="4504889"/>
                  <a:pt x="2569948" y="4437232"/>
                  <a:pt x="2287870" y="4477501"/>
                </a:cubicBezTo>
                <a:cubicBezTo>
                  <a:pt x="2005792" y="4517770"/>
                  <a:pt x="1964222" y="4439824"/>
                  <a:pt x="1825896" y="4477501"/>
                </a:cubicBezTo>
                <a:cubicBezTo>
                  <a:pt x="1687570" y="4515178"/>
                  <a:pt x="1336632" y="4451642"/>
                  <a:pt x="1187933" y="4477501"/>
                </a:cubicBezTo>
                <a:cubicBezTo>
                  <a:pt x="1039234" y="4503360"/>
                  <a:pt x="865965" y="4454482"/>
                  <a:pt x="725959" y="4477501"/>
                </a:cubicBezTo>
                <a:cubicBezTo>
                  <a:pt x="585953" y="4500520"/>
                  <a:pt x="349367" y="4437065"/>
                  <a:pt x="0" y="4477501"/>
                </a:cubicBezTo>
                <a:cubicBezTo>
                  <a:pt x="-3296" y="4367306"/>
                  <a:pt x="2126" y="4147864"/>
                  <a:pt x="0" y="4052138"/>
                </a:cubicBezTo>
                <a:cubicBezTo>
                  <a:pt x="-2126" y="3956412"/>
                  <a:pt x="15028" y="3655532"/>
                  <a:pt x="0" y="3402901"/>
                </a:cubicBezTo>
                <a:cubicBezTo>
                  <a:pt x="-15028" y="3150270"/>
                  <a:pt x="1136" y="2992046"/>
                  <a:pt x="0" y="2887988"/>
                </a:cubicBezTo>
                <a:cubicBezTo>
                  <a:pt x="-1136" y="2783930"/>
                  <a:pt x="36292" y="2585284"/>
                  <a:pt x="0" y="2417851"/>
                </a:cubicBezTo>
                <a:cubicBezTo>
                  <a:pt x="-36292" y="2250418"/>
                  <a:pt x="36061" y="2032631"/>
                  <a:pt x="0" y="1902938"/>
                </a:cubicBezTo>
                <a:cubicBezTo>
                  <a:pt x="-36061" y="1773245"/>
                  <a:pt x="29704" y="1585497"/>
                  <a:pt x="0" y="1432800"/>
                </a:cubicBezTo>
                <a:cubicBezTo>
                  <a:pt x="-29704" y="1280103"/>
                  <a:pt x="6121" y="1152134"/>
                  <a:pt x="0" y="873113"/>
                </a:cubicBezTo>
                <a:cubicBezTo>
                  <a:pt x="-6121" y="594092"/>
                  <a:pt x="79573" y="223013"/>
                  <a:pt x="0" y="0"/>
                </a:cubicBezTo>
                <a:close/>
              </a:path>
            </a:pathLst>
          </a:custGeom>
          <a:ln w="28575">
            <a:solidFill>
              <a:srgbClr val="99FF66"/>
            </a:solidFill>
            <a:extLst>
              <a:ext uri="{C807C97D-BFC1-408E-A445-0C87EB9F89A2}">
                <ask:lineSketchStyleProps xmlns:ask="http://schemas.microsoft.com/office/drawing/2018/sketchyshapes" sd="3846418345">
                  <a:prstGeom prst="rect">
                    <a:avLst/>
                  </a:prstGeom>
                  <ask:type>
                    <ask:lineSketchScribble/>
                  </ask:type>
                </ask:lineSketchStyleProps>
              </a:ext>
            </a:extLst>
          </a:ln>
        </p:spPr>
        <p:txBody>
          <a:bodyPr vert="horz" lIns="91440" tIns="45720" rIns="91440" bIns="45720" rtlCol="0" anchor="b">
            <a:normAutofit fontScale="77500" lnSpcReduction="20000"/>
          </a:bodyPr>
          <a:lstStyle/>
          <a:p>
            <a:pPr algn="ctr">
              <a:lnSpc>
                <a:spcPct val="90000"/>
              </a:lnSpc>
              <a:spcBef>
                <a:spcPct val="0"/>
              </a:spcBef>
              <a:spcAft>
                <a:spcPts val="600"/>
              </a:spcAft>
            </a:pPr>
            <a:endParaRPr lang="en-US" sz="4400" kern="1200" dirty="0">
              <a:solidFill>
                <a:schemeClr val="tx1"/>
              </a:solidFill>
              <a:latin typeface="+mj-lt"/>
              <a:ea typeface="+mj-ea"/>
              <a:cs typeface="+mj-cs"/>
            </a:endParaRPr>
          </a:p>
          <a:p>
            <a:pPr algn="ctr">
              <a:lnSpc>
                <a:spcPct val="90000"/>
              </a:lnSpc>
              <a:spcBef>
                <a:spcPct val="0"/>
              </a:spcBef>
              <a:spcAft>
                <a:spcPts val="600"/>
              </a:spcAft>
            </a:pPr>
            <a:endParaRPr lang="en-US" sz="4400" dirty="0">
              <a:latin typeface="+mj-lt"/>
              <a:ea typeface="+mj-ea"/>
              <a:cs typeface="+mj-cs"/>
            </a:endParaRPr>
          </a:p>
          <a:p>
            <a:pPr algn="ctr">
              <a:lnSpc>
                <a:spcPct val="90000"/>
              </a:lnSpc>
              <a:spcBef>
                <a:spcPct val="0"/>
              </a:spcBef>
              <a:spcAft>
                <a:spcPts val="600"/>
              </a:spcAft>
            </a:pPr>
            <a:endParaRPr lang="en-US" sz="4400" kern="1200" dirty="0">
              <a:solidFill>
                <a:schemeClr val="tx1"/>
              </a:solidFill>
              <a:latin typeface="+mj-lt"/>
              <a:ea typeface="+mj-ea"/>
              <a:cs typeface="+mj-cs"/>
            </a:endParaRPr>
          </a:p>
          <a:p>
            <a:pPr algn="ctr">
              <a:lnSpc>
                <a:spcPct val="90000"/>
              </a:lnSpc>
              <a:spcBef>
                <a:spcPct val="0"/>
              </a:spcBef>
              <a:spcAft>
                <a:spcPts val="600"/>
              </a:spcAft>
            </a:pPr>
            <a:r>
              <a:rPr lang="en-US" sz="5800" kern="1200" dirty="0">
                <a:solidFill>
                  <a:schemeClr val="tx1"/>
                </a:solidFill>
                <a:latin typeface="+mj-lt"/>
                <a:ea typeface="+mj-ea"/>
                <a:cs typeface="+mj-cs"/>
              </a:rPr>
              <a:t>Jobs of the Future!</a:t>
            </a:r>
          </a:p>
          <a:p>
            <a:pPr algn="ctr">
              <a:lnSpc>
                <a:spcPct val="90000"/>
              </a:lnSpc>
              <a:spcBef>
                <a:spcPct val="0"/>
              </a:spcBef>
              <a:spcAft>
                <a:spcPts val="600"/>
              </a:spcAft>
            </a:pPr>
            <a:endParaRPr lang="en-US" sz="5800" dirty="0">
              <a:latin typeface="+mj-lt"/>
              <a:ea typeface="+mj-ea"/>
              <a:cs typeface="+mj-cs"/>
            </a:endParaRPr>
          </a:p>
          <a:p>
            <a:pPr algn="ctr">
              <a:lnSpc>
                <a:spcPct val="90000"/>
              </a:lnSpc>
              <a:spcBef>
                <a:spcPct val="0"/>
              </a:spcBef>
              <a:spcAft>
                <a:spcPts val="600"/>
              </a:spcAft>
            </a:pPr>
            <a:r>
              <a:rPr lang="en-US" sz="5800" kern="1200" dirty="0">
                <a:solidFill>
                  <a:schemeClr val="tx1"/>
                </a:solidFill>
                <a:latin typeface="+mj-lt"/>
                <a:ea typeface="+mj-ea"/>
                <a:cs typeface="+mj-cs"/>
              </a:rPr>
              <a:t>What will your Journey look like?</a:t>
            </a:r>
          </a:p>
          <a:p>
            <a:pPr algn="ctr">
              <a:lnSpc>
                <a:spcPct val="90000"/>
              </a:lnSpc>
              <a:spcBef>
                <a:spcPct val="0"/>
              </a:spcBef>
              <a:spcAft>
                <a:spcPts val="600"/>
              </a:spcAft>
            </a:pPr>
            <a:endParaRPr lang="en-US" sz="4400" dirty="0">
              <a:latin typeface="+mj-lt"/>
              <a:ea typeface="+mj-ea"/>
              <a:cs typeface="+mj-cs"/>
            </a:endParaRPr>
          </a:p>
          <a:p>
            <a:pPr algn="ctr">
              <a:lnSpc>
                <a:spcPct val="90000"/>
              </a:lnSpc>
              <a:spcBef>
                <a:spcPct val="0"/>
              </a:spcBef>
              <a:spcAft>
                <a:spcPts val="600"/>
              </a:spcAft>
            </a:pPr>
            <a:endParaRPr lang="en-US" sz="4400" kern="1200" dirty="0">
              <a:solidFill>
                <a:schemeClr val="tx1"/>
              </a:solidFill>
              <a:latin typeface="+mj-lt"/>
              <a:ea typeface="+mj-ea"/>
              <a:cs typeface="+mj-cs"/>
            </a:endParaRPr>
          </a:p>
        </p:txBody>
      </p:sp>
      <p:grpSp>
        <p:nvGrpSpPr>
          <p:cNvPr id="141" name="Group 140">
            <a:extLst>
              <a:ext uri="{FF2B5EF4-FFF2-40B4-BE49-F238E27FC236}">
                <a16:creationId xmlns:a16="http://schemas.microsoft.com/office/drawing/2014/main" id="{770AE191-D2EA-45C9-A44D-830C188F74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2021" y="518649"/>
            <a:ext cx="1128382" cy="847206"/>
            <a:chOff x="8183879" y="1000124"/>
            <a:chExt cx="1562267" cy="1172973"/>
          </a:xfrm>
        </p:grpSpPr>
        <p:sp>
          <p:nvSpPr>
            <p:cNvPr id="142" name="Freeform 5">
              <a:extLst>
                <a:ext uri="{FF2B5EF4-FFF2-40B4-BE49-F238E27FC236}">
                  <a16:creationId xmlns:a16="http://schemas.microsoft.com/office/drawing/2014/main" id="{23A0E4C1-B7A6-4637-AC51-4A5AE3841F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43" name="Freeform 5">
              <a:extLst>
                <a:ext uri="{FF2B5EF4-FFF2-40B4-BE49-F238E27FC236}">
                  <a16:creationId xmlns:a16="http://schemas.microsoft.com/office/drawing/2014/main" id="{F4E8C039-CC58-44F3-8A7B-E0A934C1D0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5" name="Content Placeholder 4"/>
          <p:cNvSpPr>
            <a:spLocks noGrp="1"/>
          </p:cNvSpPr>
          <p:nvPr>
            <p:ph idx="1"/>
          </p:nvPr>
        </p:nvSpPr>
        <p:spPr>
          <a:xfrm>
            <a:off x="1000450" y="3067026"/>
            <a:ext cx="3058623" cy="3272324"/>
          </a:xfrm>
        </p:spPr>
        <p:txBody>
          <a:bodyPr vert="horz" lIns="91440" tIns="45720" rIns="91440" bIns="45720" rtlCol="0" anchor="t">
            <a:normAutofit/>
          </a:bodyPr>
          <a:lstStyle/>
          <a:p>
            <a:endParaRPr lang="en-US" sz="2000"/>
          </a:p>
          <a:p>
            <a:endParaRPr lang="en-US" sz="2000"/>
          </a:p>
          <a:p>
            <a:endParaRPr lang="en-US" sz="2000"/>
          </a:p>
          <a:p>
            <a:endParaRPr lang="en-US" sz="2000"/>
          </a:p>
          <a:p>
            <a:endParaRPr lang="en-US" sz="2000"/>
          </a:p>
          <a:p>
            <a:endParaRPr lang="en-US" sz="2000"/>
          </a:p>
          <a:p>
            <a:endParaRPr lang="en-US" sz="2000"/>
          </a:p>
        </p:txBody>
      </p:sp>
      <p:pic>
        <p:nvPicPr>
          <p:cNvPr id="12294" name="Picture 6">
            <a:extLst>
              <a:ext uri="{FF2B5EF4-FFF2-40B4-BE49-F238E27FC236}">
                <a16:creationId xmlns:a16="http://schemas.microsoft.com/office/drawing/2014/main" id="{F00BB3E6-68E6-4298-A83F-E37E102CBD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83" r="-3" b="-3"/>
          <a:stretch/>
        </p:blipFill>
        <p:spPr bwMode="auto">
          <a:xfrm>
            <a:off x="4636963" y="1"/>
            <a:ext cx="3731799" cy="338328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Trends To Look Forward To In 2030">
            <a:extLst>
              <a:ext uri="{FF2B5EF4-FFF2-40B4-BE49-F238E27FC236}">
                <a16:creationId xmlns:a16="http://schemas.microsoft.com/office/drawing/2014/main" id="{3F1914D2-1A96-451E-AD35-01BBB4867A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420"/>
          <a:stretch/>
        </p:blipFill>
        <p:spPr bwMode="auto">
          <a:xfrm>
            <a:off x="8460201" y="10"/>
            <a:ext cx="3731799" cy="338327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Image for post">
            <a:extLst>
              <a:ext uri="{FF2B5EF4-FFF2-40B4-BE49-F238E27FC236}">
                <a16:creationId xmlns:a16="http://schemas.microsoft.com/office/drawing/2014/main" id="{66675261-423C-4D0D-A465-2942FABAFFE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0366" r="-2" b="-2"/>
          <a:stretch/>
        </p:blipFill>
        <p:spPr bwMode="auto">
          <a:xfrm>
            <a:off x="4639055" y="3474720"/>
            <a:ext cx="7552944" cy="3383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7574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70">
            <a:extLst>
              <a:ext uri="{FF2B5EF4-FFF2-40B4-BE49-F238E27FC236}">
                <a16:creationId xmlns:a16="http://schemas.microsoft.com/office/drawing/2014/main" id="{DEE5C6BA-FE2A-4C38-8D88-E70C06E54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8309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53E66F28-0926-4CFB-BDAB-646CAB184CB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p:cNvSpPr txBox="1"/>
          <p:nvPr/>
        </p:nvSpPr>
        <p:spPr>
          <a:xfrm>
            <a:off x="6443896" y="545042"/>
            <a:ext cx="4977976" cy="1454051"/>
          </a:xfrm>
          <a:custGeom>
            <a:avLst/>
            <a:gdLst>
              <a:gd name="connsiteX0" fmla="*/ 0 w 4977976"/>
              <a:gd name="connsiteY0" fmla="*/ 0 h 1454051"/>
              <a:gd name="connsiteX1" fmla="*/ 403769 w 4977976"/>
              <a:gd name="connsiteY1" fmla="*/ 0 h 1454051"/>
              <a:gd name="connsiteX2" fmla="*/ 1056437 w 4977976"/>
              <a:gd name="connsiteY2" fmla="*/ 0 h 1454051"/>
              <a:gd name="connsiteX3" fmla="*/ 1659325 w 4977976"/>
              <a:gd name="connsiteY3" fmla="*/ 0 h 1454051"/>
              <a:gd name="connsiteX4" fmla="*/ 2063094 w 4977976"/>
              <a:gd name="connsiteY4" fmla="*/ 0 h 1454051"/>
              <a:gd name="connsiteX5" fmla="*/ 2566423 w 4977976"/>
              <a:gd name="connsiteY5" fmla="*/ 0 h 1454051"/>
              <a:gd name="connsiteX6" fmla="*/ 3219091 w 4977976"/>
              <a:gd name="connsiteY6" fmla="*/ 0 h 1454051"/>
              <a:gd name="connsiteX7" fmla="*/ 3772200 w 4977976"/>
              <a:gd name="connsiteY7" fmla="*/ 0 h 1454051"/>
              <a:gd name="connsiteX8" fmla="*/ 4375088 w 4977976"/>
              <a:gd name="connsiteY8" fmla="*/ 0 h 1454051"/>
              <a:gd name="connsiteX9" fmla="*/ 4977976 w 4977976"/>
              <a:gd name="connsiteY9" fmla="*/ 0 h 1454051"/>
              <a:gd name="connsiteX10" fmla="*/ 4977976 w 4977976"/>
              <a:gd name="connsiteY10" fmla="*/ 484684 h 1454051"/>
              <a:gd name="connsiteX11" fmla="*/ 4977976 w 4977976"/>
              <a:gd name="connsiteY11" fmla="*/ 983908 h 1454051"/>
              <a:gd name="connsiteX12" fmla="*/ 4977976 w 4977976"/>
              <a:gd name="connsiteY12" fmla="*/ 1454051 h 1454051"/>
              <a:gd name="connsiteX13" fmla="*/ 4574207 w 4977976"/>
              <a:gd name="connsiteY13" fmla="*/ 1454051 h 1454051"/>
              <a:gd name="connsiteX14" fmla="*/ 4170438 w 4977976"/>
              <a:gd name="connsiteY14" fmla="*/ 1454051 h 1454051"/>
              <a:gd name="connsiteX15" fmla="*/ 3567549 w 4977976"/>
              <a:gd name="connsiteY15" fmla="*/ 1454051 h 1454051"/>
              <a:gd name="connsiteX16" fmla="*/ 3163780 w 4977976"/>
              <a:gd name="connsiteY16" fmla="*/ 1454051 h 1454051"/>
              <a:gd name="connsiteX17" fmla="*/ 2610672 w 4977976"/>
              <a:gd name="connsiteY17" fmla="*/ 1454051 h 1454051"/>
              <a:gd name="connsiteX18" fmla="*/ 2157123 w 4977976"/>
              <a:gd name="connsiteY18" fmla="*/ 1454051 h 1454051"/>
              <a:gd name="connsiteX19" fmla="*/ 1604014 w 4977976"/>
              <a:gd name="connsiteY19" fmla="*/ 1454051 h 1454051"/>
              <a:gd name="connsiteX20" fmla="*/ 1050906 w 4977976"/>
              <a:gd name="connsiteY20" fmla="*/ 1454051 h 1454051"/>
              <a:gd name="connsiteX21" fmla="*/ 497798 w 4977976"/>
              <a:gd name="connsiteY21" fmla="*/ 1454051 h 1454051"/>
              <a:gd name="connsiteX22" fmla="*/ 0 w 4977976"/>
              <a:gd name="connsiteY22" fmla="*/ 1454051 h 1454051"/>
              <a:gd name="connsiteX23" fmla="*/ 0 w 4977976"/>
              <a:gd name="connsiteY23" fmla="*/ 983908 h 1454051"/>
              <a:gd name="connsiteX24" fmla="*/ 0 w 4977976"/>
              <a:gd name="connsiteY24" fmla="*/ 499224 h 1454051"/>
              <a:gd name="connsiteX25" fmla="*/ 0 w 4977976"/>
              <a:gd name="connsiteY25"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977976" h="1454051" fill="none" extrusionOk="0">
                <a:moveTo>
                  <a:pt x="0" y="0"/>
                </a:moveTo>
                <a:cubicBezTo>
                  <a:pt x="128899" y="-34138"/>
                  <a:pt x="316866" y="35097"/>
                  <a:pt x="403769" y="0"/>
                </a:cubicBezTo>
                <a:cubicBezTo>
                  <a:pt x="490672" y="-35097"/>
                  <a:pt x="808682" y="8722"/>
                  <a:pt x="1056437" y="0"/>
                </a:cubicBezTo>
                <a:cubicBezTo>
                  <a:pt x="1304192" y="-8722"/>
                  <a:pt x="1499981" y="40276"/>
                  <a:pt x="1659325" y="0"/>
                </a:cubicBezTo>
                <a:cubicBezTo>
                  <a:pt x="1818669" y="-40276"/>
                  <a:pt x="1948392" y="8521"/>
                  <a:pt x="2063094" y="0"/>
                </a:cubicBezTo>
                <a:cubicBezTo>
                  <a:pt x="2177796" y="-8521"/>
                  <a:pt x="2429388" y="26294"/>
                  <a:pt x="2566423" y="0"/>
                </a:cubicBezTo>
                <a:cubicBezTo>
                  <a:pt x="2703458" y="-26294"/>
                  <a:pt x="3069447" y="45978"/>
                  <a:pt x="3219091" y="0"/>
                </a:cubicBezTo>
                <a:cubicBezTo>
                  <a:pt x="3368735" y="-45978"/>
                  <a:pt x="3602479" y="55027"/>
                  <a:pt x="3772200" y="0"/>
                </a:cubicBezTo>
                <a:cubicBezTo>
                  <a:pt x="3941921" y="-55027"/>
                  <a:pt x="4246555" y="7936"/>
                  <a:pt x="4375088" y="0"/>
                </a:cubicBezTo>
                <a:cubicBezTo>
                  <a:pt x="4503621" y="-7936"/>
                  <a:pt x="4853366" y="11101"/>
                  <a:pt x="4977976" y="0"/>
                </a:cubicBezTo>
                <a:cubicBezTo>
                  <a:pt x="4995731" y="184243"/>
                  <a:pt x="4977314" y="307362"/>
                  <a:pt x="4977976" y="484684"/>
                </a:cubicBezTo>
                <a:cubicBezTo>
                  <a:pt x="4978638" y="662006"/>
                  <a:pt x="4933111" y="863417"/>
                  <a:pt x="4977976" y="983908"/>
                </a:cubicBezTo>
                <a:cubicBezTo>
                  <a:pt x="5022841" y="1104399"/>
                  <a:pt x="4926454" y="1220882"/>
                  <a:pt x="4977976" y="1454051"/>
                </a:cubicBezTo>
                <a:cubicBezTo>
                  <a:pt x="4777394" y="1501217"/>
                  <a:pt x="4765087" y="1442666"/>
                  <a:pt x="4574207" y="1454051"/>
                </a:cubicBezTo>
                <a:cubicBezTo>
                  <a:pt x="4383327" y="1465436"/>
                  <a:pt x="4340418" y="1407116"/>
                  <a:pt x="4170438" y="1454051"/>
                </a:cubicBezTo>
                <a:cubicBezTo>
                  <a:pt x="4000458" y="1500986"/>
                  <a:pt x="3696095" y="1382113"/>
                  <a:pt x="3567549" y="1454051"/>
                </a:cubicBezTo>
                <a:cubicBezTo>
                  <a:pt x="3439003" y="1525989"/>
                  <a:pt x="3273153" y="1451085"/>
                  <a:pt x="3163780" y="1454051"/>
                </a:cubicBezTo>
                <a:cubicBezTo>
                  <a:pt x="3054407" y="1457017"/>
                  <a:pt x="2767699" y="1393345"/>
                  <a:pt x="2610672" y="1454051"/>
                </a:cubicBezTo>
                <a:cubicBezTo>
                  <a:pt x="2453645" y="1514757"/>
                  <a:pt x="2375734" y="1439345"/>
                  <a:pt x="2157123" y="1454051"/>
                </a:cubicBezTo>
                <a:cubicBezTo>
                  <a:pt x="1938512" y="1468757"/>
                  <a:pt x="1870014" y="1411705"/>
                  <a:pt x="1604014" y="1454051"/>
                </a:cubicBezTo>
                <a:cubicBezTo>
                  <a:pt x="1338014" y="1496397"/>
                  <a:pt x="1278979" y="1403604"/>
                  <a:pt x="1050906" y="1454051"/>
                </a:cubicBezTo>
                <a:cubicBezTo>
                  <a:pt x="822833" y="1504498"/>
                  <a:pt x="714482" y="1443266"/>
                  <a:pt x="497798" y="1454051"/>
                </a:cubicBezTo>
                <a:cubicBezTo>
                  <a:pt x="281114" y="1464836"/>
                  <a:pt x="156821" y="1438880"/>
                  <a:pt x="0" y="1454051"/>
                </a:cubicBezTo>
                <a:cubicBezTo>
                  <a:pt x="-1701" y="1252955"/>
                  <a:pt x="41656" y="1185236"/>
                  <a:pt x="0" y="983908"/>
                </a:cubicBezTo>
                <a:cubicBezTo>
                  <a:pt x="-41656" y="782580"/>
                  <a:pt x="5324" y="731806"/>
                  <a:pt x="0" y="499224"/>
                </a:cubicBezTo>
                <a:cubicBezTo>
                  <a:pt x="-5324" y="266642"/>
                  <a:pt x="15771" y="231002"/>
                  <a:pt x="0" y="0"/>
                </a:cubicBezTo>
                <a:close/>
              </a:path>
              <a:path w="4977976" h="1454051" stroke="0" extrusionOk="0">
                <a:moveTo>
                  <a:pt x="0" y="0"/>
                </a:moveTo>
                <a:cubicBezTo>
                  <a:pt x="138790" y="-12081"/>
                  <a:pt x="333892" y="55267"/>
                  <a:pt x="503329" y="0"/>
                </a:cubicBezTo>
                <a:cubicBezTo>
                  <a:pt x="672766" y="-55267"/>
                  <a:pt x="784716" y="42651"/>
                  <a:pt x="907098" y="0"/>
                </a:cubicBezTo>
                <a:cubicBezTo>
                  <a:pt x="1029480" y="-42651"/>
                  <a:pt x="1369288" y="16445"/>
                  <a:pt x="1559766" y="0"/>
                </a:cubicBezTo>
                <a:cubicBezTo>
                  <a:pt x="1750244" y="-16445"/>
                  <a:pt x="1943135" y="59526"/>
                  <a:pt x="2063094" y="0"/>
                </a:cubicBezTo>
                <a:cubicBezTo>
                  <a:pt x="2183053" y="-59526"/>
                  <a:pt x="2330308" y="8610"/>
                  <a:pt x="2566423" y="0"/>
                </a:cubicBezTo>
                <a:cubicBezTo>
                  <a:pt x="2802538" y="-8610"/>
                  <a:pt x="2926972" y="25930"/>
                  <a:pt x="3219091" y="0"/>
                </a:cubicBezTo>
                <a:cubicBezTo>
                  <a:pt x="3511210" y="-25930"/>
                  <a:pt x="3576916" y="45220"/>
                  <a:pt x="3672640" y="0"/>
                </a:cubicBezTo>
                <a:cubicBezTo>
                  <a:pt x="3768364" y="-45220"/>
                  <a:pt x="4149278" y="76155"/>
                  <a:pt x="4325308" y="0"/>
                </a:cubicBezTo>
                <a:cubicBezTo>
                  <a:pt x="4501338" y="-76155"/>
                  <a:pt x="4803382" y="16691"/>
                  <a:pt x="4977976" y="0"/>
                </a:cubicBezTo>
                <a:cubicBezTo>
                  <a:pt x="5015838" y="107755"/>
                  <a:pt x="4931302" y="370793"/>
                  <a:pt x="4977976" y="484684"/>
                </a:cubicBezTo>
                <a:cubicBezTo>
                  <a:pt x="5024650" y="598575"/>
                  <a:pt x="4942786" y="834799"/>
                  <a:pt x="4977976" y="969367"/>
                </a:cubicBezTo>
                <a:cubicBezTo>
                  <a:pt x="5013166" y="1103935"/>
                  <a:pt x="4964402" y="1212774"/>
                  <a:pt x="4977976" y="1454051"/>
                </a:cubicBezTo>
                <a:cubicBezTo>
                  <a:pt x="4827298" y="1487709"/>
                  <a:pt x="4674212" y="1435772"/>
                  <a:pt x="4574207" y="1454051"/>
                </a:cubicBezTo>
                <a:cubicBezTo>
                  <a:pt x="4474202" y="1472330"/>
                  <a:pt x="4110311" y="1395754"/>
                  <a:pt x="3921539" y="1454051"/>
                </a:cubicBezTo>
                <a:cubicBezTo>
                  <a:pt x="3732767" y="1512348"/>
                  <a:pt x="3691677" y="1442994"/>
                  <a:pt x="3467990" y="1454051"/>
                </a:cubicBezTo>
                <a:cubicBezTo>
                  <a:pt x="3244303" y="1465108"/>
                  <a:pt x="3152231" y="1430033"/>
                  <a:pt x="2914882" y="1454051"/>
                </a:cubicBezTo>
                <a:cubicBezTo>
                  <a:pt x="2677533" y="1478069"/>
                  <a:pt x="2566989" y="1433397"/>
                  <a:pt x="2262214" y="1454051"/>
                </a:cubicBezTo>
                <a:cubicBezTo>
                  <a:pt x="1957439" y="1474705"/>
                  <a:pt x="1945578" y="1442901"/>
                  <a:pt x="1709105" y="1454051"/>
                </a:cubicBezTo>
                <a:cubicBezTo>
                  <a:pt x="1472632" y="1465201"/>
                  <a:pt x="1410154" y="1434336"/>
                  <a:pt x="1305336" y="1454051"/>
                </a:cubicBezTo>
                <a:cubicBezTo>
                  <a:pt x="1200518" y="1473766"/>
                  <a:pt x="947614" y="1449841"/>
                  <a:pt x="851787" y="1454051"/>
                </a:cubicBezTo>
                <a:cubicBezTo>
                  <a:pt x="755960" y="1458261"/>
                  <a:pt x="416592" y="1363874"/>
                  <a:pt x="0" y="1454051"/>
                </a:cubicBezTo>
                <a:cubicBezTo>
                  <a:pt x="-1039" y="1336286"/>
                  <a:pt x="19801" y="1090081"/>
                  <a:pt x="0" y="969367"/>
                </a:cubicBezTo>
                <a:cubicBezTo>
                  <a:pt x="-19801" y="848653"/>
                  <a:pt x="16522" y="667150"/>
                  <a:pt x="0" y="484684"/>
                </a:cubicBezTo>
                <a:cubicBezTo>
                  <a:pt x="-16522" y="302218"/>
                  <a:pt x="37142" y="223218"/>
                  <a:pt x="0" y="0"/>
                </a:cubicBezTo>
                <a:close/>
              </a:path>
            </a:pathLst>
          </a:custGeom>
          <a:ln>
            <a:solidFill>
              <a:schemeClr val="accent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vert="horz" lIns="91440" tIns="45720" rIns="91440" bIns="45720" rtlCol="0" anchor="ctr">
            <a:normAutofit fontScale="92500" lnSpcReduction="10000"/>
          </a:bodyPr>
          <a:lstStyle/>
          <a:p>
            <a:pPr algn="ctr">
              <a:lnSpc>
                <a:spcPct val="90000"/>
              </a:lnSpc>
              <a:spcBef>
                <a:spcPct val="0"/>
              </a:spcBef>
              <a:spcAft>
                <a:spcPts val="600"/>
              </a:spcAft>
            </a:pPr>
            <a:r>
              <a:rPr lang="en-US" sz="2400" b="1" kern="1200" dirty="0">
                <a:solidFill>
                  <a:srgbClr val="000000"/>
                </a:solidFill>
                <a:latin typeface="+mj-lt"/>
                <a:ea typeface="+mj-ea"/>
                <a:cs typeface="+mj-cs"/>
              </a:rPr>
              <a:t>ART &amp; DESIGN</a:t>
            </a:r>
          </a:p>
          <a:p>
            <a:pPr algn="ctr">
              <a:lnSpc>
                <a:spcPct val="90000"/>
              </a:lnSpc>
              <a:spcBef>
                <a:spcPct val="0"/>
              </a:spcBef>
              <a:spcAft>
                <a:spcPts val="600"/>
              </a:spcAft>
            </a:pPr>
            <a:endParaRPr lang="en-US" sz="2400" b="1" kern="1200" dirty="0">
              <a:solidFill>
                <a:srgbClr val="000000"/>
              </a:solidFill>
              <a:latin typeface="+mj-lt"/>
              <a:ea typeface="+mj-ea"/>
              <a:cs typeface="+mj-cs"/>
            </a:endParaRPr>
          </a:p>
          <a:p>
            <a:pPr algn="ctr">
              <a:lnSpc>
                <a:spcPct val="90000"/>
              </a:lnSpc>
              <a:spcBef>
                <a:spcPct val="0"/>
              </a:spcBef>
              <a:spcAft>
                <a:spcPts val="600"/>
              </a:spcAft>
            </a:pPr>
            <a:r>
              <a:rPr lang="en-US" sz="2400" b="1" kern="1200" dirty="0">
                <a:solidFill>
                  <a:srgbClr val="000000"/>
                </a:solidFill>
                <a:latin typeface="+mj-lt"/>
                <a:ea typeface="+mj-ea"/>
                <a:cs typeface="+mj-cs"/>
              </a:rPr>
              <a:t>Augmented Reality</a:t>
            </a:r>
          </a:p>
          <a:p>
            <a:pPr algn="ctr">
              <a:lnSpc>
                <a:spcPct val="90000"/>
              </a:lnSpc>
              <a:spcBef>
                <a:spcPct val="0"/>
              </a:spcBef>
              <a:spcAft>
                <a:spcPts val="600"/>
              </a:spcAft>
            </a:pPr>
            <a:r>
              <a:rPr lang="en-US" sz="2400" b="1" kern="1200" dirty="0">
                <a:solidFill>
                  <a:srgbClr val="000000"/>
                </a:solidFill>
                <a:latin typeface="+mj-lt"/>
                <a:ea typeface="+mj-ea"/>
                <a:cs typeface="+mj-cs"/>
              </a:rPr>
              <a:t>Virtual Reality Designer</a:t>
            </a:r>
          </a:p>
        </p:txBody>
      </p:sp>
      <p:sp>
        <p:nvSpPr>
          <p:cNvPr id="75" name="Freeform 60">
            <a:extLst>
              <a:ext uri="{FF2B5EF4-FFF2-40B4-BE49-F238E27FC236}">
                <a16:creationId xmlns:a16="http://schemas.microsoft.com/office/drawing/2014/main" id="{DE9FA85F-F0FB-4952-A05F-04CC67B18E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20409" y="1"/>
            <a:ext cx="3960192" cy="2251543"/>
          </a:xfrm>
          <a:custGeom>
            <a:avLst/>
            <a:gdLst>
              <a:gd name="connsiteX0" fmla="*/ 20753 w 3960192"/>
              <a:gd name="connsiteY0" fmla="*/ 0 h 2251543"/>
              <a:gd name="connsiteX1" fmla="*/ 3939439 w 3960192"/>
              <a:gd name="connsiteY1" fmla="*/ 0 h 2251543"/>
              <a:gd name="connsiteX2" fmla="*/ 3949969 w 3960192"/>
              <a:gd name="connsiteY2" fmla="*/ 68994 h 2251543"/>
              <a:gd name="connsiteX3" fmla="*/ 3960192 w 3960192"/>
              <a:gd name="connsiteY3" fmla="*/ 271447 h 2251543"/>
              <a:gd name="connsiteX4" fmla="*/ 1980096 w 3960192"/>
              <a:gd name="connsiteY4" fmla="*/ 2251543 h 2251543"/>
              <a:gd name="connsiteX5" fmla="*/ 0 w 3960192"/>
              <a:gd name="connsiteY5" fmla="*/ 271447 h 2251543"/>
              <a:gd name="connsiteX6" fmla="*/ 10223 w 3960192"/>
              <a:gd name="connsiteY6" fmla="*/ 68994 h 225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0192" h="2251543">
                <a:moveTo>
                  <a:pt x="20753" y="0"/>
                </a:moveTo>
                <a:lnTo>
                  <a:pt x="3939439" y="0"/>
                </a:lnTo>
                <a:lnTo>
                  <a:pt x="3949969" y="68994"/>
                </a:lnTo>
                <a:cubicBezTo>
                  <a:pt x="3956729" y="135559"/>
                  <a:pt x="3960192" y="203099"/>
                  <a:pt x="3960192" y="271447"/>
                </a:cubicBezTo>
                <a:cubicBezTo>
                  <a:pt x="3960192" y="1365024"/>
                  <a:pt x="3073673" y="2251543"/>
                  <a:pt x="1980096" y="2251543"/>
                </a:cubicBezTo>
                <a:cubicBezTo>
                  <a:pt x="886519" y="2251543"/>
                  <a:pt x="0" y="1365024"/>
                  <a:pt x="0" y="271447"/>
                </a:cubicBezTo>
                <a:cubicBezTo>
                  <a:pt x="0" y="203099"/>
                  <a:pt x="3463" y="135559"/>
                  <a:pt x="10223" y="68994"/>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Graphical user interface, website&#10;&#10;Description automatically generated">
            <a:extLst>
              <a:ext uri="{FF2B5EF4-FFF2-40B4-BE49-F238E27FC236}">
                <a16:creationId xmlns:a16="http://schemas.microsoft.com/office/drawing/2014/main" id="{9A003814-9E8E-40DB-A165-C21C1B4829A4}"/>
              </a:ext>
            </a:extLst>
          </p:cNvPr>
          <p:cNvPicPr>
            <a:picLocks noChangeAspect="1"/>
          </p:cNvPicPr>
          <p:nvPr/>
        </p:nvPicPr>
        <p:blipFill rotWithShape="1">
          <a:blip r:embed="rId3">
            <a:alphaModFix/>
            <a:extLst>
              <a:ext uri="{28A0092B-C50C-407E-A947-70E740481C1C}">
                <a14:useLocalDpi xmlns:a14="http://schemas.microsoft.com/office/drawing/2010/main" val="0"/>
              </a:ext>
            </a:extLst>
          </a:blip>
          <a:srcRect l="8869" r="5427" b="-2"/>
          <a:stretch/>
        </p:blipFill>
        <p:spPr>
          <a:xfrm>
            <a:off x="1860024" y="1"/>
            <a:ext cx="3674754" cy="2106932"/>
          </a:xfrm>
          <a:custGeom>
            <a:avLst/>
            <a:gdLst/>
            <a:ahLst/>
            <a:cxnLst/>
            <a:rect l="l" t="t" r="r" b="b"/>
            <a:pathLst>
              <a:path w="3674754" h="2106932">
                <a:moveTo>
                  <a:pt x="21954" y="0"/>
                </a:moveTo>
                <a:lnTo>
                  <a:pt x="3652800" y="0"/>
                </a:lnTo>
                <a:lnTo>
                  <a:pt x="3665268" y="81694"/>
                </a:lnTo>
                <a:cubicBezTo>
                  <a:pt x="3671541" y="143461"/>
                  <a:pt x="3674754" y="206133"/>
                  <a:pt x="3674754" y="269555"/>
                </a:cubicBezTo>
                <a:cubicBezTo>
                  <a:pt x="3674754" y="1284311"/>
                  <a:pt x="2852132" y="2106932"/>
                  <a:pt x="1837377" y="2106932"/>
                </a:cubicBezTo>
                <a:cubicBezTo>
                  <a:pt x="822622" y="2106932"/>
                  <a:pt x="0" y="1284311"/>
                  <a:pt x="0" y="269555"/>
                </a:cubicBezTo>
                <a:cubicBezTo>
                  <a:pt x="0" y="206133"/>
                  <a:pt x="3214" y="143461"/>
                  <a:pt x="9486" y="81694"/>
                </a:cubicBezTo>
                <a:close/>
              </a:path>
            </a:pathLst>
          </a:custGeom>
          <a:effectLst>
            <a:softEdge rad="0"/>
          </a:effectLst>
        </p:spPr>
      </p:pic>
      <p:sp>
        <p:nvSpPr>
          <p:cNvPr id="77" name="Freeform 68">
            <a:extLst>
              <a:ext uri="{FF2B5EF4-FFF2-40B4-BE49-F238E27FC236}">
                <a16:creationId xmlns:a16="http://schemas.microsoft.com/office/drawing/2014/main" id="{FEBD362A-CC27-47D9-8FC3-A5E91BA07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2701"/>
            <a:ext cx="4956705" cy="3945299"/>
          </a:xfrm>
          <a:custGeom>
            <a:avLst/>
            <a:gdLst>
              <a:gd name="connsiteX0" fmla="*/ 2718646 w 4956705"/>
              <a:gd name="connsiteY0" fmla="*/ 0 h 3945299"/>
              <a:gd name="connsiteX1" fmla="*/ 4816486 w 4956705"/>
              <a:gd name="connsiteY1" fmla="*/ 989335 h 3945299"/>
              <a:gd name="connsiteX2" fmla="*/ 4956705 w 4956705"/>
              <a:gd name="connsiteY2" fmla="*/ 1176848 h 3945299"/>
              <a:gd name="connsiteX3" fmla="*/ 4956705 w 4956705"/>
              <a:gd name="connsiteY3" fmla="*/ 3945299 h 3945299"/>
              <a:gd name="connsiteX4" fmla="*/ 294783 w 4956705"/>
              <a:gd name="connsiteY4" fmla="*/ 3945299 h 3945299"/>
              <a:gd name="connsiteX5" fmla="*/ 213645 w 4956705"/>
              <a:gd name="connsiteY5" fmla="*/ 3776866 h 3945299"/>
              <a:gd name="connsiteX6" fmla="*/ 0 w 4956705"/>
              <a:gd name="connsiteY6" fmla="*/ 2718646 h 3945299"/>
              <a:gd name="connsiteX7" fmla="*/ 2718646 w 4956705"/>
              <a:gd name="connsiteY7" fmla="*/ 0 h 394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6705" h="3945299">
                <a:moveTo>
                  <a:pt x="2718646" y="0"/>
                </a:moveTo>
                <a:cubicBezTo>
                  <a:pt x="3563221" y="0"/>
                  <a:pt x="4317846" y="385123"/>
                  <a:pt x="4816486" y="989335"/>
                </a:cubicBezTo>
                <a:lnTo>
                  <a:pt x="4956705" y="1176848"/>
                </a:lnTo>
                <a:lnTo>
                  <a:pt x="4956705" y="3945299"/>
                </a:lnTo>
                <a:lnTo>
                  <a:pt x="294783" y="3945299"/>
                </a:lnTo>
                <a:lnTo>
                  <a:pt x="213645" y="3776866"/>
                </a:lnTo>
                <a:cubicBezTo>
                  <a:pt x="76074" y="3451612"/>
                  <a:pt x="0" y="3094013"/>
                  <a:pt x="0" y="2718646"/>
                </a:cubicBezTo>
                <a:cubicBezTo>
                  <a:pt x="0" y="1217179"/>
                  <a:pt x="1217179" y="0"/>
                  <a:pt x="271864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Image result for virtual reality">
            <a:extLst>
              <a:ext uri="{FF2B5EF4-FFF2-40B4-BE49-F238E27FC236}">
                <a16:creationId xmlns:a16="http://schemas.microsoft.com/office/drawing/2014/main" id="{C4F6C0CD-E486-431F-B78E-4BD396B171F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71" r="7181"/>
          <a:stretch/>
        </p:blipFill>
        <p:spPr bwMode="auto">
          <a:xfrm>
            <a:off x="20" y="3076732"/>
            <a:ext cx="4792654" cy="3781268"/>
          </a:xfrm>
          <a:custGeom>
            <a:avLst/>
            <a:gdLst/>
            <a:ahLst/>
            <a:cxnLst/>
            <a:rect l="l" t="t" r="r" b="b"/>
            <a:pathLst>
              <a:path w="4792674" h="3781268">
                <a:moveTo>
                  <a:pt x="2238059" y="0"/>
                </a:moveTo>
                <a:cubicBezTo>
                  <a:pt x="3648934" y="0"/>
                  <a:pt x="4792674" y="1143740"/>
                  <a:pt x="4792674" y="2554615"/>
                </a:cubicBezTo>
                <a:cubicBezTo>
                  <a:pt x="4792674" y="2995514"/>
                  <a:pt x="4680980" y="3410325"/>
                  <a:pt x="4484346" y="3772297"/>
                </a:cubicBezTo>
                <a:lnTo>
                  <a:pt x="4478895" y="3781268"/>
                </a:lnTo>
                <a:lnTo>
                  <a:pt x="0" y="3781268"/>
                </a:lnTo>
                <a:lnTo>
                  <a:pt x="0" y="1323391"/>
                </a:lnTo>
                <a:lnTo>
                  <a:pt x="119732" y="1126306"/>
                </a:lnTo>
                <a:cubicBezTo>
                  <a:pt x="578815" y="446774"/>
                  <a:pt x="1356262" y="0"/>
                  <a:pt x="2238059" y="0"/>
                </a:cubicBezTo>
                <a:close/>
              </a:path>
            </a:pathLst>
          </a:cu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405094" y="2421682"/>
            <a:ext cx="4977578" cy="3639289"/>
          </a:xfrm>
        </p:spPr>
        <p:txBody>
          <a:bodyPr vert="horz" lIns="91440" tIns="45720" rIns="91440" bIns="45720" rtlCol="0" anchor="ctr">
            <a:normAutofit/>
          </a:bodyPr>
          <a:lstStyle/>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p:txBody>
      </p:sp>
      <p:sp>
        <p:nvSpPr>
          <p:cNvPr id="3" name="TextBox 2">
            <a:extLst>
              <a:ext uri="{FF2B5EF4-FFF2-40B4-BE49-F238E27FC236}">
                <a16:creationId xmlns:a16="http://schemas.microsoft.com/office/drawing/2014/main" id="{EE494029-7851-43F9-B853-E4DEAA214F5F}"/>
              </a:ext>
            </a:extLst>
          </p:cNvPr>
          <p:cNvSpPr txBox="1"/>
          <p:nvPr/>
        </p:nvSpPr>
        <p:spPr>
          <a:xfrm>
            <a:off x="5654858" y="2290266"/>
            <a:ext cx="6177516" cy="4308872"/>
          </a:xfrm>
          <a:prstGeom prst="rect">
            <a:avLst/>
          </a:prstGeom>
          <a:noFill/>
        </p:spPr>
        <p:txBody>
          <a:bodyPr wrap="square" rtlCol="0">
            <a:spAutoFit/>
          </a:bodyPr>
          <a:lstStyle/>
          <a:p>
            <a:pPr algn="ctr">
              <a:spcAft>
                <a:spcPts val="600"/>
              </a:spcAft>
            </a:pPr>
            <a:r>
              <a:rPr lang="en-US" sz="2400" dirty="0"/>
              <a:t>Augmented reality is about overlaying fictional digital elements onto real environments – like in Pokémon Go – while virtual reality is an entirely computer-generated world. </a:t>
            </a:r>
          </a:p>
          <a:p>
            <a:pPr algn="ctr">
              <a:spcAft>
                <a:spcPts val="600"/>
              </a:spcAft>
            </a:pPr>
            <a:r>
              <a:rPr lang="en-US" sz="2400" dirty="0"/>
              <a:t>This is </a:t>
            </a:r>
            <a:r>
              <a:rPr lang="en-US" sz="2400" dirty="0" err="1"/>
              <a:t>revolutionising</a:t>
            </a:r>
            <a:r>
              <a:rPr lang="en-US" sz="2400" dirty="0"/>
              <a:t> not only the world of gaming but also tourism, medicine, education and many other areas of work and life. </a:t>
            </a:r>
          </a:p>
          <a:p>
            <a:pPr algn="ctr">
              <a:spcAft>
                <a:spcPts val="600"/>
              </a:spcAft>
            </a:pPr>
            <a:r>
              <a:rPr lang="en-US" sz="2400" dirty="0"/>
              <a:t>Combined with technical skills, art and design students could use their creativity in this role to imagine the worlds we will occupy in these new augmented realities</a:t>
            </a:r>
            <a:endParaRPr lang="en-GB" sz="2400" dirty="0"/>
          </a:p>
        </p:txBody>
      </p:sp>
    </p:spTree>
    <p:extLst>
      <p:ext uri="{BB962C8B-B14F-4D97-AF65-F5344CB8AC3E}">
        <p14:creationId xmlns:p14="http://schemas.microsoft.com/office/powerpoint/2010/main" val="1810335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9098A91-1CF8-4338-B14A-C8433AB185A2}"/>
              </a:ext>
            </a:extLst>
          </p:cNvPr>
          <p:cNvPicPr>
            <a:picLocks noChangeAspect="1"/>
          </p:cNvPicPr>
          <p:nvPr/>
        </p:nvPicPr>
        <p:blipFill rotWithShape="1">
          <a:blip r:embed="rId2"/>
          <a:srcRect r="3" b="15953"/>
          <a:stretch/>
        </p:blipFill>
        <p:spPr>
          <a:xfrm>
            <a:off x="2" y="2247533"/>
            <a:ext cx="5485419" cy="4610469"/>
          </a:xfrm>
          <a:custGeom>
            <a:avLst/>
            <a:gdLst/>
            <a:ahLst/>
            <a:cxnLst/>
            <a:rect l="l" t="t" r="r" b="b"/>
            <a:pathLst>
              <a:path w="5485419" h="4610469">
                <a:moveTo>
                  <a:pt x="2345076" y="0"/>
                </a:moveTo>
                <a:cubicBezTo>
                  <a:pt x="4079439" y="0"/>
                  <a:pt x="5485419" y="1405980"/>
                  <a:pt x="5485419" y="3140344"/>
                </a:cubicBezTo>
                <a:cubicBezTo>
                  <a:pt x="5485419" y="3573935"/>
                  <a:pt x="5397545" y="3987002"/>
                  <a:pt x="5238635" y="4362707"/>
                </a:cubicBezTo>
                <a:lnTo>
                  <a:pt x="5119282" y="4610469"/>
                </a:lnTo>
                <a:lnTo>
                  <a:pt x="0" y="4610469"/>
                </a:lnTo>
                <a:lnTo>
                  <a:pt x="0" y="1056789"/>
                </a:lnTo>
                <a:lnTo>
                  <a:pt x="124518" y="919786"/>
                </a:lnTo>
                <a:cubicBezTo>
                  <a:pt x="692808" y="351495"/>
                  <a:pt x="1477894" y="0"/>
                  <a:pt x="2345076" y="0"/>
                </a:cubicBezTo>
                <a:close/>
              </a:path>
            </a:pathLst>
          </a:custGeom>
        </p:spPr>
      </p:pic>
      <p:pic>
        <p:nvPicPr>
          <p:cNvPr id="8" name="Picture 7" descr="A picture containing bear, food, colorful, stuffed&#10;&#10;Description automatically generated">
            <a:extLst>
              <a:ext uri="{FF2B5EF4-FFF2-40B4-BE49-F238E27FC236}">
                <a16:creationId xmlns:a16="http://schemas.microsoft.com/office/drawing/2014/main" id="{47D6D838-30B1-4E83-B722-37B5C15EE484}"/>
              </a:ext>
            </a:extLst>
          </p:cNvPr>
          <p:cNvPicPr>
            <a:picLocks noChangeAspect="1"/>
          </p:cNvPicPr>
          <p:nvPr/>
        </p:nvPicPr>
        <p:blipFill rotWithShape="1">
          <a:blip r:embed="rId3"/>
          <a:srcRect t="12316" r="-2" b="6721"/>
          <a:stretch/>
        </p:blipFill>
        <p:spPr>
          <a:xfrm>
            <a:off x="1388811" y="1"/>
            <a:ext cx="4548867" cy="2614366"/>
          </a:xfrm>
          <a:custGeom>
            <a:avLst/>
            <a:gdLst/>
            <a:ahLst/>
            <a:cxnLst/>
            <a:rect l="l" t="t" r="r" b="b"/>
            <a:pathLst>
              <a:path w="4548867" h="2614366">
                <a:moveTo>
                  <a:pt x="28132" y="0"/>
                </a:moveTo>
                <a:lnTo>
                  <a:pt x="4520736" y="0"/>
                </a:lnTo>
                <a:lnTo>
                  <a:pt x="4537124" y="107385"/>
                </a:lnTo>
                <a:cubicBezTo>
                  <a:pt x="4544889" y="183845"/>
                  <a:pt x="4548867" y="261424"/>
                  <a:pt x="4548867" y="339933"/>
                </a:cubicBezTo>
                <a:cubicBezTo>
                  <a:pt x="4548867" y="1596068"/>
                  <a:pt x="3530568" y="2614366"/>
                  <a:pt x="2274434" y="2614366"/>
                </a:cubicBezTo>
                <a:cubicBezTo>
                  <a:pt x="1018299" y="2614366"/>
                  <a:pt x="0" y="1596068"/>
                  <a:pt x="0" y="339933"/>
                </a:cubicBezTo>
                <a:cubicBezTo>
                  <a:pt x="0" y="261424"/>
                  <a:pt x="3978" y="183845"/>
                  <a:pt x="11743" y="107385"/>
                </a:cubicBezTo>
                <a:close/>
              </a:path>
            </a:pathLst>
          </a:custGeom>
        </p:spPr>
      </p:pic>
      <p:pic>
        <p:nvPicPr>
          <p:cNvPr id="13" name="Picture 12">
            <a:extLst>
              <a:ext uri="{FF2B5EF4-FFF2-40B4-BE49-F238E27FC236}">
                <a16:creationId xmlns:a16="http://schemas.microsoft.com/office/drawing/2014/main" id="{3B37BAF8-EA97-496B-9DF6-3D53B6A199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p:cNvSpPr txBox="1"/>
          <p:nvPr/>
        </p:nvSpPr>
        <p:spPr>
          <a:xfrm>
            <a:off x="6092326" y="580158"/>
            <a:ext cx="5290594" cy="1454051"/>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00B050"/>
            </a:solidFill>
            <a:extLst>
              <a:ext uri="{C807C97D-BFC1-408E-A445-0C87EB9F89A2}">
                <ask:lineSketchStyleProps xmlns:ask="http://schemas.microsoft.com/office/drawing/2018/sketchyshapes" sd="3003119166">
                  <a:custGeom>
                    <a:avLst/>
                    <a:gdLst>
                      <a:gd name="connsiteX0" fmla="*/ 0 w 4977976"/>
                      <a:gd name="connsiteY0" fmla="*/ 0 h 1454051"/>
                      <a:gd name="connsiteX1" fmla="*/ 403769 w 4977976"/>
                      <a:gd name="connsiteY1" fmla="*/ 0 h 1454051"/>
                      <a:gd name="connsiteX2" fmla="*/ 1056437 w 4977976"/>
                      <a:gd name="connsiteY2" fmla="*/ 0 h 1454051"/>
                      <a:gd name="connsiteX3" fmla="*/ 1659325 w 4977976"/>
                      <a:gd name="connsiteY3" fmla="*/ 0 h 1454051"/>
                      <a:gd name="connsiteX4" fmla="*/ 2063094 w 4977976"/>
                      <a:gd name="connsiteY4" fmla="*/ 0 h 1454051"/>
                      <a:gd name="connsiteX5" fmla="*/ 2566423 w 4977976"/>
                      <a:gd name="connsiteY5" fmla="*/ 0 h 1454051"/>
                      <a:gd name="connsiteX6" fmla="*/ 3219091 w 4977976"/>
                      <a:gd name="connsiteY6" fmla="*/ 0 h 1454051"/>
                      <a:gd name="connsiteX7" fmla="*/ 3772200 w 4977976"/>
                      <a:gd name="connsiteY7" fmla="*/ 0 h 1454051"/>
                      <a:gd name="connsiteX8" fmla="*/ 4375088 w 4977976"/>
                      <a:gd name="connsiteY8" fmla="*/ 0 h 1454051"/>
                      <a:gd name="connsiteX9" fmla="*/ 4977976 w 4977976"/>
                      <a:gd name="connsiteY9" fmla="*/ 0 h 1454051"/>
                      <a:gd name="connsiteX10" fmla="*/ 4977976 w 4977976"/>
                      <a:gd name="connsiteY10" fmla="*/ 484684 h 1454051"/>
                      <a:gd name="connsiteX11" fmla="*/ 4977976 w 4977976"/>
                      <a:gd name="connsiteY11" fmla="*/ 983908 h 1454051"/>
                      <a:gd name="connsiteX12" fmla="*/ 4977976 w 4977976"/>
                      <a:gd name="connsiteY12" fmla="*/ 1454051 h 1454051"/>
                      <a:gd name="connsiteX13" fmla="*/ 4574207 w 4977976"/>
                      <a:gd name="connsiteY13" fmla="*/ 1454051 h 1454051"/>
                      <a:gd name="connsiteX14" fmla="*/ 4170438 w 4977976"/>
                      <a:gd name="connsiteY14" fmla="*/ 1454051 h 1454051"/>
                      <a:gd name="connsiteX15" fmla="*/ 3567549 w 4977976"/>
                      <a:gd name="connsiteY15" fmla="*/ 1454051 h 1454051"/>
                      <a:gd name="connsiteX16" fmla="*/ 3163780 w 4977976"/>
                      <a:gd name="connsiteY16" fmla="*/ 1454051 h 1454051"/>
                      <a:gd name="connsiteX17" fmla="*/ 2610672 w 4977976"/>
                      <a:gd name="connsiteY17" fmla="*/ 1454051 h 1454051"/>
                      <a:gd name="connsiteX18" fmla="*/ 2157123 w 4977976"/>
                      <a:gd name="connsiteY18" fmla="*/ 1454051 h 1454051"/>
                      <a:gd name="connsiteX19" fmla="*/ 1604014 w 4977976"/>
                      <a:gd name="connsiteY19" fmla="*/ 1454051 h 1454051"/>
                      <a:gd name="connsiteX20" fmla="*/ 1050906 w 4977976"/>
                      <a:gd name="connsiteY20" fmla="*/ 1454051 h 1454051"/>
                      <a:gd name="connsiteX21" fmla="*/ 497798 w 4977976"/>
                      <a:gd name="connsiteY21" fmla="*/ 1454051 h 1454051"/>
                      <a:gd name="connsiteX22" fmla="*/ 0 w 4977976"/>
                      <a:gd name="connsiteY22" fmla="*/ 1454051 h 1454051"/>
                      <a:gd name="connsiteX23" fmla="*/ 0 w 4977976"/>
                      <a:gd name="connsiteY23" fmla="*/ 983908 h 1454051"/>
                      <a:gd name="connsiteX24" fmla="*/ 0 w 4977976"/>
                      <a:gd name="connsiteY24" fmla="*/ 499224 h 1454051"/>
                      <a:gd name="connsiteX25" fmla="*/ 0 w 4977976"/>
                      <a:gd name="connsiteY25"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977976" h="1454051" fill="none" extrusionOk="0">
                        <a:moveTo>
                          <a:pt x="0" y="0"/>
                        </a:moveTo>
                        <a:cubicBezTo>
                          <a:pt x="128899" y="-34138"/>
                          <a:pt x="316866" y="35097"/>
                          <a:pt x="403769" y="0"/>
                        </a:cubicBezTo>
                        <a:cubicBezTo>
                          <a:pt x="490672" y="-35097"/>
                          <a:pt x="808682" y="8722"/>
                          <a:pt x="1056437" y="0"/>
                        </a:cubicBezTo>
                        <a:cubicBezTo>
                          <a:pt x="1304192" y="-8722"/>
                          <a:pt x="1499981" y="40276"/>
                          <a:pt x="1659325" y="0"/>
                        </a:cubicBezTo>
                        <a:cubicBezTo>
                          <a:pt x="1818669" y="-40276"/>
                          <a:pt x="1948392" y="8521"/>
                          <a:pt x="2063094" y="0"/>
                        </a:cubicBezTo>
                        <a:cubicBezTo>
                          <a:pt x="2177796" y="-8521"/>
                          <a:pt x="2429388" y="26294"/>
                          <a:pt x="2566423" y="0"/>
                        </a:cubicBezTo>
                        <a:cubicBezTo>
                          <a:pt x="2703458" y="-26294"/>
                          <a:pt x="3069447" y="45978"/>
                          <a:pt x="3219091" y="0"/>
                        </a:cubicBezTo>
                        <a:cubicBezTo>
                          <a:pt x="3368735" y="-45978"/>
                          <a:pt x="3602479" y="55027"/>
                          <a:pt x="3772200" y="0"/>
                        </a:cubicBezTo>
                        <a:cubicBezTo>
                          <a:pt x="3941921" y="-55027"/>
                          <a:pt x="4246555" y="7936"/>
                          <a:pt x="4375088" y="0"/>
                        </a:cubicBezTo>
                        <a:cubicBezTo>
                          <a:pt x="4503621" y="-7936"/>
                          <a:pt x="4853366" y="11101"/>
                          <a:pt x="4977976" y="0"/>
                        </a:cubicBezTo>
                        <a:cubicBezTo>
                          <a:pt x="4995731" y="184243"/>
                          <a:pt x="4977314" y="307362"/>
                          <a:pt x="4977976" y="484684"/>
                        </a:cubicBezTo>
                        <a:cubicBezTo>
                          <a:pt x="4978638" y="662006"/>
                          <a:pt x="4933111" y="863417"/>
                          <a:pt x="4977976" y="983908"/>
                        </a:cubicBezTo>
                        <a:cubicBezTo>
                          <a:pt x="5022841" y="1104399"/>
                          <a:pt x="4926454" y="1220882"/>
                          <a:pt x="4977976" y="1454051"/>
                        </a:cubicBezTo>
                        <a:cubicBezTo>
                          <a:pt x="4777394" y="1501217"/>
                          <a:pt x="4765087" y="1442666"/>
                          <a:pt x="4574207" y="1454051"/>
                        </a:cubicBezTo>
                        <a:cubicBezTo>
                          <a:pt x="4383327" y="1465436"/>
                          <a:pt x="4340418" y="1407116"/>
                          <a:pt x="4170438" y="1454051"/>
                        </a:cubicBezTo>
                        <a:cubicBezTo>
                          <a:pt x="4000458" y="1500986"/>
                          <a:pt x="3696095" y="1382113"/>
                          <a:pt x="3567549" y="1454051"/>
                        </a:cubicBezTo>
                        <a:cubicBezTo>
                          <a:pt x="3439003" y="1525989"/>
                          <a:pt x="3273153" y="1451085"/>
                          <a:pt x="3163780" y="1454051"/>
                        </a:cubicBezTo>
                        <a:cubicBezTo>
                          <a:pt x="3054407" y="1457017"/>
                          <a:pt x="2767699" y="1393345"/>
                          <a:pt x="2610672" y="1454051"/>
                        </a:cubicBezTo>
                        <a:cubicBezTo>
                          <a:pt x="2453645" y="1514757"/>
                          <a:pt x="2375734" y="1439345"/>
                          <a:pt x="2157123" y="1454051"/>
                        </a:cubicBezTo>
                        <a:cubicBezTo>
                          <a:pt x="1938512" y="1468757"/>
                          <a:pt x="1870014" y="1411705"/>
                          <a:pt x="1604014" y="1454051"/>
                        </a:cubicBezTo>
                        <a:cubicBezTo>
                          <a:pt x="1338014" y="1496397"/>
                          <a:pt x="1278979" y="1403604"/>
                          <a:pt x="1050906" y="1454051"/>
                        </a:cubicBezTo>
                        <a:cubicBezTo>
                          <a:pt x="822833" y="1504498"/>
                          <a:pt x="714482" y="1443266"/>
                          <a:pt x="497798" y="1454051"/>
                        </a:cubicBezTo>
                        <a:cubicBezTo>
                          <a:pt x="281114" y="1464836"/>
                          <a:pt x="156821" y="1438880"/>
                          <a:pt x="0" y="1454051"/>
                        </a:cubicBezTo>
                        <a:cubicBezTo>
                          <a:pt x="-1701" y="1252955"/>
                          <a:pt x="41656" y="1185236"/>
                          <a:pt x="0" y="983908"/>
                        </a:cubicBezTo>
                        <a:cubicBezTo>
                          <a:pt x="-41656" y="782580"/>
                          <a:pt x="5324" y="731806"/>
                          <a:pt x="0" y="499224"/>
                        </a:cubicBezTo>
                        <a:cubicBezTo>
                          <a:pt x="-5324" y="266642"/>
                          <a:pt x="15771" y="231002"/>
                          <a:pt x="0" y="0"/>
                        </a:cubicBezTo>
                        <a:close/>
                      </a:path>
                      <a:path w="4977976" h="1454051" stroke="0" extrusionOk="0">
                        <a:moveTo>
                          <a:pt x="0" y="0"/>
                        </a:moveTo>
                        <a:cubicBezTo>
                          <a:pt x="138790" y="-12081"/>
                          <a:pt x="333892" y="55267"/>
                          <a:pt x="503329" y="0"/>
                        </a:cubicBezTo>
                        <a:cubicBezTo>
                          <a:pt x="672766" y="-55267"/>
                          <a:pt x="784716" y="42651"/>
                          <a:pt x="907098" y="0"/>
                        </a:cubicBezTo>
                        <a:cubicBezTo>
                          <a:pt x="1029480" y="-42651"/>
                          <a:pt x="1369288" y="16445"/>
                          <a:pt x="1559766" y="0"/>
                        </a:cubicBezTo>
                        <a:cubicBezTo>
                          <a:pt x="1750244" y="-16445"/>
                          <a:pt x="1943135" y="59526"/>
                          <a:pt x="2063094" y="0"/>
                        </a:cubicBezTo>
                        <a:cubicBezTo>
                          <a:pt x="2183053" y="-59526"/>
                          <a:pt x="2330308" y="8610"/>
                          <a:pt x="2566423" y="0"/>
                        </a:cubicBezTo>
                        <a:cubicBezTo>
                          <a:pt x="2802538" y="-8610"/>
                          <a:pt x="2926972" y="25930"/>
                          <a:pt x="3219091" y="0"/>
                        </a:cubicBezTo>
                        <a:cubicBezTo>
                          <a:pt x="3511210" y="-25930"/>
                          <a:pt x="3576916" y="45220"/>
                          <a:pt x="3672640" y="0"/>
                        </a:cubicBezTo>
                        <a:cubicBezTo>
                          <a:pt x="3768364" y="-45220"/>
                          <a:pt x="4149278" y="76155"/>
                          <a:pt x="4325308" y="0"/>
                        </a:cubicBezTo>
                        <a:cubicBezTo>
                          <a:pt x="4501338" y="-76155"/>
                          <a:pt x="4803382" y="16691"/>
                          <a:pt x="4977976" y="0"/>
                        </a:cubicBezTo>
                        <a:cubicBezTo>
                          <a:pt x="5015838" y="107755"/>
                          <a:pt x="4931302" y="370793"/>
                          <a:pt x="4977976" y="484684"/>
                        </a:cubicBezTo>
                        <a:cubicBezTo>
                          <a:pt x="5024650" y="598575"/>
                          <a:pt x="4942786" y="834799"/>
                          <a:pt x="4977976" y="969367"/>
                        </a:cubicBezTo>
                        <a:cubicBezTo>
                          <a:pt x="5013166" y="1103935"/>
                          <a:pt x="4964402" y="1212774"/>
                          <a:pt x="4977976" y="1454051"/>
                        </a:cubicBezTo>
                        <a:cubicBezTo>
                          <a:pt x="4827298" y="1487709"/>
                          <a:pt x="4674212" y="1435772"/>
                          <a:pt x="4574207" y="1454051"/>
                        </a:cubicBezTo>
                        <a:cubicBezTo>
                          <a:pt x="4474202" y="1472330"/>
                          <a:pt x="4110311" y="1395754"/>
                          <a:pt x="3921539" y="1454051"/>
                        </a:cubicBezTo>
                        <a:cubicBezTo>
                          <a:pt x="3732767" y="1512348"/>
                          <a:pt x="3691677" y="1442994"/>
                          <a:pt x="3467990" y="1454051"/>
                        </a:cubicBezTo>
                        <a:cubicBezTo>
                          <a:pt x="3244303" y="1465108"/>
                          <a:pt x="3152231" y="1430033"/>
                          <a:pt x="2914882" y="1454051"/>
                        </a:cubicBezTo>
                        <a:cubicBezTo>
                          <a:pt x="2677533" y="1478069"/>
                          <a:pt x="2566989" y="1433397"/>
                          <a:pt x="2262214" y="1454051"/>
                        </a:cubicBezTo>
                        <a:cubicBezTo>
                          <a:pt x="1957439" y="1474705"/>
                          <a:pt x="1945578" y="1442901"/>
                          <a:pt x="1709105" y="1454051"/>
                        </a:cubicBezTo>
                        <a:cubicBezTo>
                          <a:pt x="1472632" y="1465201"/>
                          <a:pt x="1410154" y="1434336"/>
                          <a:pt x="1305336" y="1454051"/>
                        </a:cubicBezTo>
                        <a:cubicBezTo>
                          <a:pt x="1200518" y="1473766"/>
                          <a:pt x="947614" y="1449841"/>
                          <a:pt x="851787" y="1454051"/>
                        </a:cubicBezTo>
                        <a:cubicBezTo>
                          <a:pt x="755960" y="1458261"/>
                          <a:pt x="416592" y="1363874"/>
                          <a:pt x="0" y="1454051"/>
                        </a:cubicBezTo>
                        <a:cubicBezTo>
                          <a:pt x="-1039" y="1336286"/>
                          <a:pt x="19801" y="1090081"/>
                          <a:pt x="0" y="969367"/>
                        </a:cubicBezTo>
                        <a:cubicBezTo>
                          <a:pt x="-19801" y="848653"/>
                          <a:pt x="16522" y="667150"/>
                          <a:pt x="0" y="484684"/>
                        </a:cubicBezTo>
                        <a:cubicBezTo>
                          <a:pt x="-16522" y="302218"/>
                          <a:pt x="37142" y="223218"/>
                          <a:pt x="0" y="0"/>
                        </a:cubicBezTo>
                        <a:close/>
                      </a:path>
                    </a:pathLst>
                  </a:custGeom>
                  <ask:type>
                    <ask:lineSketchScribble/>
                  </ask:type>
                </ask:lineSketchStyleProps>
              </a:ext>
            </a:extLst>
          </a:ln>
        </p:spPr>
        <p:txBody>
          <a:bodyPr vert="horz" lIns="91440" tIns="45720" rIns="91440" bIns="45720" rtlCol="0" anchor="ctr">
            <a:normAutofit/>
          </a:bodyPr>
          <a:lstStyle/>
          <a:p>
            <a:pPr algn="ctr">
              <a:lnSpc>
                <a:spcPct val="90000"/>
              </a:lnSpc>
              <a:spcBef>
                <a:spcPct val="0"/>
              </a:spcBef>
              <a:spcAft>
                <a:spcPts val="600"/>
              </a:spcAft>
            </a:pPr>
            <a:r>
              <a:rPr lang="en-US" sz="2800" b="1" kern="1200" dirty="0">
                <a:solidFill>
                  <a:srgbClr val="000000"/>
                </a:solidFill>
                <a:latin typeface="+mj-lt"/>
                <a:ea typeface="+mj-ea"/>
                <a:cs typeface="+mj-cs"/>
              </a:rPr>
              <a:t>Biology</a:t>
            </a:r>
          </a:p>
          <a:p>
            <a:pPr algn="ctr">
              <a:lnSpc>
                <a:spcPct val="90000"/>
              </a:lnSpc>
              <a:spcBef>
                <a:spcPct val="0"/>
              </a:spcBef>
              <a:spcAft>
                <a:spcPts val="600"/>
              </a:spcAft>
            </a:pPr>
            <a:endParaRPr lang="en-US" sz="2800" b="1" kern="1200" dirty="0">
              <a:solidFill>
                <a:srgbClr val="000000"/>
              </a:solidFill>
              <a:latin typeface="+mj-lt"/>
              <a:ea typeface="+mj-ea"/>
              <a:cs typeface="+mj-cs"/>
            </a:endParaRPr>
          </a:p>
          <a:p>
            <a:pPr algn="ctr">
              <a:lnSpc>
                <a:spcPct val="90000"/>
              </a:lnSpc>
              <a:spcBef>
                <a:spcPct val="0"/>
              </a:spcBef>
              <a:spcAft>
                <a:spcPts val="600"/>
              </a:spcAft>
            </a:pPr>
            <a:r>
              <a:rPr lang="en-US" sz="2800" b="1" kern="1200" dirty="0">
                <a:solidFill>
                  <a:srgbClr val="000000"/>
                </a:solidFill>
                <a:latin typeface="+mj-lt"/>
                <a:ea typeface="+mj-ea"/>
                <a:cs typeface="+mj-cs"/>
              </a:rPr>
              <a:t>Antibiotic Engineering</a:t>
            </a:r>
          </a:p>
        </p:txBody>
      </p:sp>
      <p:sp>
        <p:nvSpPr>
          <p:cNvPr id="5" name="Content Placeholder 4"/>
          <p:cNvSpPr>
            <a:spLocks noGrp="1"/>
          </p:cNvSpPr>
          <p:nvPr>
            <p:ph idx="1"/>
          </p:nvPr>
        </p:nvSpPr>
        <p:spPr>
          <a:xfrm>
            <a:off x="6092326" y="2421682"/>
            <a:ext cx="5286665" cy="3639289"/>
          </a:xfrm>
        </p:spPr>
        <p:txBody>
          <a:bodyPr vert="horz" lIns="91440" tIns="45720" rIns="91440" bIns="45720" rtlCol="0" anchor="ctr">
            <a:normAutofit/>
          </a:bodyPr>
          <a:lstStyle/>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p:txBody>
      </p:sp>
      <p:sp>
        <p:nvSpPr>
          <p:cNvPr id="3" name="TextBox 2">
            <a:extLst>
              <a:ext uri="{FF2B5EF4-FFF2-40B4-BE49-F238E27FC236}">
                <a16:creationId xmlns:a16="http://schemas.microsoft.com/office/drawing/2014/main" id="{EE494029-7851-43F9-B853-E4DEAA214F5F}"/>
              </a:ext>
            </a:extLst>
          </p:cNvPr>
          <p:cNvSpPr txBox="1"/>
          <p:nvPr/>
        </p:nvSpPr>
        <p:spPr>
          <a:xfrm>
            <a:off x="5654858" y="2290266"/>
            <a:ext cx="6177516" cy="3939540"/>
          </a:xfrm>
          <a:prstGeom prst="rect">
            <a:avLst/>
          </a:prstGeom>
          <a:noFill/>
        </p:spPr>
        <p:txBody>
          <a:bodyPr wrap="square" rtlCol="0">
            <a:spAutoFit/>
          </a:bodyPr>
          <a:lstStyle/>
          <a:p>
            <a:pPr algn="ctr">
              <a:spcAft>
                <a:spcPts val="600"/>
              </a:spcAft>
            </a:pPr>
            <a:r>
              <a:rPr lang="en-US" sz="2000" dirty="0"/>
              <a:t>The widespread and sometimes reckless use of antibiotics to treat human and animal disease means that some bacteria are becoming resistant to the drugs we use to kill them. </a:t>
            </a:r>
          </a:p>
          <a:p>
            <a:pPr algn="ctr">
              <a:spcAft>
                <a:spcPts val="600"/>
              </a:spcAft>
            </a:pPr>
            <a:r>
              <a:rPr lang="en-US" sz="2000" dirty="0"/>
              <a:t>We need to create new antibiotics to replace the old ones to avoid a return to the pre-antibiotic days when routine infections could lead to death. </a:t>
            </a:r>
          </a:p>
          <a:p>
            <a:pPr algn="ctr">
              <a:spcAft>
                <a:spcPts val="600"/>
              </a:spcAft>
            </a:pPr>
            <a:r>
              <a:rPr lang="en-US" sz="2000" dirty="0"/>
              <a:t>Microbiologists create antibiotics by testing newly discovered chemical compounds to see if they can provide resistance to bacteria, so Biology students’ analytical and lab skills leave them well-placed to pursue a career in antibiotic engineering.</a:t>
            </a:r>
            <a:endParaRPr lang="en-GB" sz="2000" dirty="0"/>
          </a:p>
        </p:txBody>
      </p:sp>
    </p:spTree>
    <p:extLst>
      <p:ext uri="{BB962C8B-B14F-4D97-AF65-F5344CB8AC3E}">
        <p14:creationId xmlns:p14="http://schemas.microsoft.com/office/powerpoint/2010/main" val="2904496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2" name="Picture 4" descr="5 Ways Self-Driving Cars Could Make Our World (And Our Lives) Better">
            <a:extLst>
              <a:ext uri="{FF2B5EF4-FFF2-40B4-BE49-F238E27FC236}">
                <a16:creationId xmlns:a16="http://schemas.microsoft.com/office/drawing/2014/main" id="{37701EFA-0624-44BC-8BDE-4D3C89B89F6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181" r="756"/>
          <a:stretch/>
        </p:blipFill>
        <p:spPr bwMode="auto">
          <a:xfrm>
            <a:off x="2" y="2247533"/>
            <a:ext cx="5485419" cy="4610469"/>
          </a:xfrm>
          <a:custGeom>
            <a:avLst/>
            <a:gdLst/>
            <a:ahLst/>
            <a:cxnLst/>
            <a:rect l="l" t="t" r="r" b="b"/>
            <a:pathLst>
              <a:path w="5485419" h="4610469">
                <a:moveTo>
                  <a:pt x="2345076" y="0"/>
                </a:moveTo>
                <a:cubicBezTo>
                  <a:pt x="4079439" y="0"/>
                  <a:pt x="5485419" y="1405980"/>
                  <a:pt x="5485419" y="3140344"/>
                </a:cubicBezTo>
                <a:cubicBezTo>
                  <a:pt x="5485419" y="3573935"/>
                  <a:pt x="5397545" y="3987002"/>
                  <a:pt x="5238635" y="4362707"/>
                </a:cubicBezTo>
                <a:lnTo>
                  <a:pt x="5119282" y="4610469"/>
                </a:lnTo>
                <a:lnTo>
                  <a:pt x="0" y="4610469"/>
                </a:lnTo>
                <a:lnTo>
                  <a:pt x="0" y="1056789"/>
                </a:lnTo>
                <a:lnTo>
                  <a:pt x="124518" y="919786"/>
                </a:lnTo>
                <a:cubicBezTo>
                  <a:pt x="692808" y="351495"/>
                  <a:pt x="1477894" y="0"/>
                  <a:pt x="2345076" y="0"/>
                </a:cubicBezTo>
                <a:close/>
              </a:path>
            </a:pathLst>
          </a:cu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4530676B-5465-4A10-A1C0-387681B5A5A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76" r="985" b="-1"/>
          <a:stretch/>
        </p:blipFill>
        <p:spPr bwMode="auto">
          <a:xfrm>
            <a:off x="1388811" y="1"/>
            <a:ext cx="4548867" cy="2614366"/>
          </a:xfrm>
          <a:custGeom>
            <a:avLst/>
            <a:gdLst/>
            <a:ahLst/>
            <a:cxnLst/>
            <a:rect l="l" t="t" r="r" b="b"/>
            <a:pathLst>
              <a:path w="4548867" h="2614366">
                <a:moveTo>
                  <a:pt x="28132" y="0"/>
                </a:moveTo>
                <a:lnTo>
                  <a:pt x="4520736" y="0"/>
                </a:lnTo>
                <a:lnTo>
                  <a:pt x="4537124" y="107385"/>
                </a:lnTo>
                <a:cubicBezTo>
                  <a:pt x="4544889" y="183845"/>
                  <a:pt x="4548867" y="261424"/>
                  <a:pt x="4548867" y="339933"/>
                </a:cubicBezTo>
                <a:cubicBezTo>
                  <a:pt x="4548867" y="1596068"/>
                  <a:pt x="3530568" y="2614366"/>
                  <a:pt x="2274434" y="2614366"/>
                </a:cubicBezTo>
                <a:cubicBezTo>
                  <a:pt x="1018299" y="2614366"/>
                  <a:pt x="0" y="1596068"/>
                  <a:pt x="0" y="339933"/>
                </a:cubicBezTo>
                <a:cubicBezTo>
                  <a:pt x="0" y="261424"/>
                  <a:pt x="3978" y="183845"/>
                  <a:pt x="11743" y="107385"/>
                </a:cubicBezTo>
                <a:close/>
              </a:path>
            </a:pathLst>
          </a:custGeom>
          <a:noFill/>
          <a:extLst>
            <a:ext uri="{909E8E84-426E-40DD-AFC4-6F175D3DCCD1}">
              <a14:hiddenFill xmlns:a14="http://schemas.microsoft.com/office/drawing/2010/main">
                <a:solidFill>
                  <a:srgbClr val="FFFFFF"/>
                </a:solidFill>
              </a14:hiddenFill>
            </a:ext>
          </a:extLst>
        </p:spPr>
      </p:pic>
      <p:pic>
        <p:nvPicPr>
          <p:cNvPr id="75" name="Picture 74">
            <a:extLst>
              <a:ext uri="{FF2B5EF4-FFF2-40B4-BE49-F238E27FC236}">
                <a16:creationId xmlns:a16="http://schemas.microsoft.com/office/drawing/2014/main" id="{3B37BAF8-EA97-496B-9DF6-3D53B6A199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p:cNvSpPr txBox="1"/>
          <p:nvPr/>
        </p:nvSpPr>
        <p:spPr>
          <a:xfrm>
            <a:off x="6092326" y="802955"/>
            <a:ext cx="5290594" cy="1454051"/>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FF0000"/>
            </a:solidFill>
          </a:ln>
        </p:spPr>
        <p:txBody>
          <a:bodyPr vert="horz" lIns="91440" tIns="45720" rIns="91440" bIns="45720" rtlCol="0" anchor="ctr">
            <a:normAutofit/>
          </a:bodyPr>
          <a:lstStyle/>
          <a:p>
            <a:pPr algn="ctr">
              <a:lnSpc>
                <a:spcPct val="90000"/>
              </a:lnSpc>
              <a:spcBef>
                <a:spcPct val="0"/>
              </a:spcBef>
              <a:spcAft>
                <a:spcPts val="600"/>
              </a:spcAft>
            </a:pPr>
            <a:r>
              <a:rPr lang="en-US" sz="2800" b="1" kern="1200" dirty="0">
                <a:solidFill>
                  <a:srgbClr val="000000"/>
                </a:solidFill>
                <a:latin typeface="+mj-lt"/>
                <a:ea typeface="+mj-ea"/>
                <a:cs typeface="+mj-cs"/>
              </a:rPr>
              <a:t>Computer Science</a:t>
            </a:r>
          </a:p>
          <a:p>
            <a:pPr algn="ctr">
              <a:lnSpc>
                <a:spcPct val="90000"/>
              </a:lnSpc>
              <a:spcBef>
                <a:spcPct val="0"/>
              </a:spcBef>
              <a:spcAft>
                <a:spcPts val="600"/>
              </a:spcAft>
            </a:pPr>
            <a:endParaRPr lang="en-US" sz="2800" b="1" kern="1200" dirty="0">
              <a:solidFill>
                <a:srgbClr val="000000"/>
              </a:solidFill>
              <a:latin typeface="+mj-lt"/>
              <a:ea typeface="+mj-ea"/>
              <a:cs typeface="+mj-cs"/>
            </a:endParaRPr>
          </a:p>
          <a:p>
            <a:pPr algn="ctr">
              <a:lnSpc>
                <a:spcPct val="90000"/>
              </a:lnSpc>
              <a:spcBef>
                <a:spcPct val="0"/>
              </a:spcBef>
              <a:spcAft>
                <a:spcPts val="600"/>
              </a:spcAft>
            </a:pPr>
            <a:r>
              <a:rPr lang="en-US" sz="2800" b="1" kern="1200" dirty="0">
                <a:solidFill>
                  <a:srgbClr val="000000"/>
                </a:solidFill>
                <a:latin typeface="+mj-lt"/>
                <a:ea typeface="+mj-ea"/>
                <a:cs typeface="+mj-cs"/>
              </a:rPr>
              <a:t>AI Engineers</a:t>
            </a:r>
          </a:p>
        </p:txBody>
      </p:sp>
      <p:sp>
        <p:nvSpPr>
          <p:cNvPr id="5" name="Content Placeholder 4"/>
          <p:cNvSpPr>
            <a:spLocks noGrp="1"/>
          </p:cNvSpPr>
          <p:nvPr>
            <p:ph idx="1"/>
          </p:nvPr>
        </p:nvSpPr>
        <p:spPr>
          <a:xfrm>
            <a:off x="6092326" y="2421682"/>
            <a:ext cx="5286665" cy="3639289"/>
          </a:xfrm>
        </p:spPr>
        <p:txBody>
          <a:bodyPr vert="horz" lIns="91440" tIns="45720" rIns="91440" bIns="45720" rtlCol="0" anchor="ctr">
            <a:normAutofit/>
          </a:bodyPr>
          <a:lstStyle/>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p:txBody>
      </p:sp>
      <p:sp>
        <p:nvSpPr>
          <p:cNvPr id="3" name="TextBox 2">
            <a:extLst>
              <a:ext uri="{FF2B5EF4-FFF2-40B4-BE49-F238E27FC236}">
                <a16:creationId xmlns:a16="http://schemas.microsoft.com/office/drawing/2014/main" id="{EE494029-7851-43F9-B853-E4DEAA214F5F}"/>
              </a:ext>
            </a:extLst>
          </p:cNvPr>
          <p:cNvSpPr txBox="1"/>
          <p:nvPr/>
        </p:nvSpPr>
        <p:spPr>
          <a:xfrm>
            <a:off x="5654858" y="2290266"/>
            <a:ext cx="6177516" cy="4093428"/>
          </a:xfrm>
          <a:prstGeom prst="rect">
            <a:avLst/>
          </a:prstGeom>
          <a:noFill/>
        </p:spPr>
        <p:txBody>
          <a:bodyPr wrap="square" rtlCol="0">
            <a:spAutoFit/>
          </a:bodyPr>
          <a:lstStyle/>
          <a:p>
            <a:pPr algn="ctr">
              <a:spcAft>
                <a:spcPts val="600"/>
              </a:spcAft>
            </a:pPr>
            <a:r>
              <a:rPr lang="en-US" sz="2400" dirty="0"/>
              <a:t>AI is already playing a growing role in our world. </a:t>
            </a:r>
          </a:p>
          <a:p>
            <a:pPr algn="ctr">
              <a:spcAft>
                <a:spcPts val="600"/>
              </a:spcAft>
            </a:pPr>
            <a:endParaRPr lang="en-US" sz="2400" dirty="0"/>
          </a:p>
          <a:p>
            <a:pPr algn="ctr">
              <a:spcAft>
                <a:spcPts val="600"/>
              </a:spcAft>
            </a:pPr>
            <a:r>
              <a:rPr lang="en-US" sz="2400" dirty="0"/>
              <a:t>We’ve got virtual assistants like Siri and Alexa in our homes. </a:t>
            </a:r>
          </a:p>
          <a:p>
            <a:pPr algn="ctr">
              <a:spcAft>
                <a:spcPts val="600"/>
              </a:spcAft>
            </a:pPr>
            <a:r>
              <a:rPr lang="en-US" sz="2400" dirty="0"/>
              <a:t>This is also the technology being used to develop self-driving cars.</a:t>
            </a:r>
          </a:p>
          <a:p>
            <a:pPr algn="ctr">
              <a:spcAft>
                <a:spcPts val="600"/>
              </a:spcAft>
            </a:pPr>
            <a:r>
              <a:rPr lang="en-US" sz="2400" dirty="0"/>
              <a:t> Computer scientists use their programming skills to work on new forms of transport or help maintain the automated systems that make everything from food to computers.</a:t>
            </a:r>
            <a:endParaRPr lang="en-GB" sz="2400" dirty="0"/>
          </a:p>
        </p:txBody>
      </p:sp>
    </p:spTree>
    <p:extLst>
      <p:ext uri="{BB962C8B-B14F-4D97-AF65-F5344CB8AC3E}">
        <p14:creationId xmlns:p14="http://schemas.microsoft.com/office/powerpoint/2010/main" val="31895793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6" name="Rectangle 136">
            <a:extLst>
              <a:ext uri="{FF2B5EF4-FFF2-40B4-BE49-F238E27FC236}">
                <a16:creationId xmlns:a16="http://schemas.microsoft.com/office/drawing/2014/main" id="{DEE5C6BA-FE2A-4C38-8D88-E70C06E54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8309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9" name="Picture 138">
            <a:extLst>
              <a:ext uri="{FF2B5EF4-FFF2-40B4-BE49-F238E27FC236}">
                <a16:creationId xmlns:a16="http://schemas.microsoft.com/office/drawing/2014/main" id="{53E66F28-0926-4CFB-BDAB-646CAB184CB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p:cNvSpPr txBox="1"/>
          <p:nvPr/>
        </p:nvSpPr>
        <p:spPr>
          <a:xfrm>
            <a:off x="6499562" y="398746"/>
            <a:ext cx="4977976" cy="1454051"/>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chemeClr val="accent6">
                <a:lumMod val="75000"/>
              </a:schemeClr>
            </a:solidFill>
          </a:ln>
        </p:spPr>
        <p:txBody>
          <a:bodyPr vert="horz" lIns="91440" tIns="45720" rIns="91440" bIns="45720" rtlCol="0" anchor="ctr">
            <a:normAutofit/>
          </a:bodyPr>
          <a:lstStyle/>
          <a:p>
            <a:pPr algn="ctr">
              <a:lnSpc>
                <a:spcPct val="90000"/>
              </a:lnSpc>
              <a:spcBef>
                <a:spcPct val="0"/>
              </a:spcBef>
              <a:spcAft>
                <a:spcPts val="600"/>
              </a:spcAft>
            </a:pPr>
            <a:r>
              <a:rPr lang="en-US" sz="2800" b="1" kern="1200" dirty="0">
                <a:solidFill>
                  <a:srgbClr val="000000"/>
                </a:solidFill>
                <a:latin typeface="+mj-lt"/>
                <a:ea typeface="+mj-ea"/>
                <a:cs typeface="+mj-cs"/>
              </a:rPr>
              <a:t>PE</a:t>
            </a:r>
          </a:p>
          <a:p>
            <a:pPr algn="ctr">
              <a:lnSpc>
                <a:spcPct val="90000"/>
              </a:lnSpc>
              <a:spcBef>
                <a:spcPct val="0"/>
              </a:spcBef>
              <a:spcAft>
                <a:spcPts val="600"/>
              </a:spcAft>
            </a:pPr>
            <a:endParaRPr lang="en-US" sz="2800" b="1" kern="1200" dirty="0">
              <a:solidFill>
                <a:srgbClr val="000000"/>
              </a:solidFill>
              <a:latin typeface="+mj-lt"/>
              <a:ea typeface="+mj-ea"/>
              <a:cs typeface="+mj-cs"/>
            </a:endParaRPr>
          </a:p>
          <a:p>
            <a:pPr algn="ctr">
              <a:lnSpc>
                <a:spcPct val="90000"/>
              </a:lnSpc>
              <a:spcBef>
                <a:spcPct val="0"/>
              </a:spcBef>
              <a:spcAft>
                <a:spcPts val="600"/>
              </a:spcAft>
            </a:pPr>
            <a:r>
              <a:rPr lang="en-US" sz="2800" b="1" kern="1200" dirty="0">
                <a:solidFill>
                  <a:srgbClr val="000000"/>
                </a:solidFill>
                <a:latin typeface="+mj-lt"/>
                <a:ea typeface="+mj-ea"/>
                <a:cs typeface="+mj-cs"/>
              </a:rPr>
              <a:t>Health Data Analyst</a:t>
            </a:r>
          </a:p>
        </p:txBody>
      </p:sp>
      <p:sp>
        <p:nvSpPr>
          <p:cNvPr id="141" name="Freeform 60">
            <a:extLst>
              <a:ext uri="{FF2B5EF4-FFF2-40B4-BE49-F238E27FC236}">
                <a16:creationId xmlns:a16="http://schemas.microsoft.com/office/drawing/2014/main" id="{DE9FA85F-F0FB-4952-A05F-04CC67B18E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20409" y="1"/>
            <a:ext cx="3960192" cy="2251543"/>
          </a:xfrm>
          <a:custGeom>
            <a:avLst/>
            <a:gdLst>
              <a:gd name="connsiteX0" fmla="*/ 20753 w 3960192"/>
              <a:gd name="connsiteY0" fmla="*/ 0 h 2251543"/>
              <a:gd name="connsiteX1" fmla="*/ 3939439 w 3960192"/>
              <a:gd name="connsiteY1" fmla="*/ 0 h 2251543"/>
              <a:gd name="connsiteX2" fmla="*/ 3949969 w 3960192"/>
              <a:gd name="connsiteY2" fmla="*/ 68994 h 2251543"/>
              <a:gd name="connsiteX3" fmla="*/ 3960192 w 3960192"/>
              <a:gd name="connsiteY3" fmla="*/ 271447 h 2251543"/>
              <a:gd name="connsiteX4" fmla="*/ 1980096 w 3960192"/>
              <a:gd name="connsiteY4" fmla="*/ 2251543 h 2251543"/>
              <a:gd name="connsiteX5" fmla="*/ 0 w 3960192"/>
              <a:gd name="connsiteY5" fmla="*/ 271447 h 2251543"/>
              <a:gd name="connsiteX6" fmla="*/ 10223 w 3960192"/>
              <a:gd name="connsiteY6" fmla="*/ 68994 h 225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0192" h="2251543">
                <a:moveTo>
                  <a:pt x="20753" y="0"/>
                </a:moveTo>
                <a:lnTo>
                  <a:pt x="3939439" y="0"/>
                </a:lnTo>
                <a:lnTo>
                  <a:pt x="3949969" y="68994"/>
                </a:lnTo>
                <a:cubicBezTo>
                  <a:pt x="3956729" y="135559"/>
                  <a:pt x="3960192" y="203099"/>
                  <a:pt x="3960192" y="271447"/>
                </a:cubicBezTo>
                <a:cubicBezTo>
                  <a:pt x="3960192" y="1365024"/>
                  <a:pt x="3073673" y="2251543"/>
                  <a:pt x="1980096" y="2251543"/>
                </a:cubicBezTo>
                <a:cubicBezTo>
                  <a:pt x="886519" y="2251543"/>
                  <a:pt x="0" y="1365024"/>
                  <a:pt x="0" y="271447"/>
                </a:cubicBezTo>
                <a:cubicBezTo>
                  <a:pt x="0" y="203099"/>
                  <a:pt x="3463" y="135559"/>
                  <a:pt x="10223" y="68994"/>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42" name="Picture 2" descr="Why Healthcare Business Analysts are in greater need?">
            <a:extLst>
              <a:ext uri="{FF2B5EF4-FFF2-40B4-BE49-F238E27FC236}">
                <a16:creationId xmlns:a16="http://schemas.microsoft.com/office/drawing/2014/main" id="{A44E2EF7-DFEC-4961-9FD0-C0BE7E3AD7A1}"/>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r="-5" b="13993"/>
          <a:stretch/>
        </p:blipFill>
        <p:spPr bwMode="auto">
          <a:xfrm>
            <a:off x="1860024" y="1"/>
            <a:ext cx="3674754" cy="2106932"/>
          </a:xfrm>
          <a:custGeom>
            <a:avLst/>
            <a:gdLst/>
            <a:ahLst/>
            <a:cxnLst/>
            <a:rect l="l" t="t" r="r" b="b"/>
            <a:pathLst>
              <a:path w="3674754" h="2106932">
                <a:moveTo>
                  <a:pt x="21954" y="0"/>
                </a:moveTo>
                <a:lnTo>
                  <a:pt x="3652800" y="0"/>
                </a:lnTo>
                <a:lnTo>
                  <a:pt x="3665268" y="81694"/>
                </a:lnTo>
                <a:cubicBezTo>
                  <a:pt x="3671541" y="143461"/>
                  <a:pt x="3674754" y="206133"/>
                  <a:pt x="3674754" y="269555"/>
                </a:cubicBezTo>
                <a:cubicBezTo>
                  <a:pt x="3674754" y="1284311"/>
                  <a:pt x="2852132" y="2106932"/>
                  <a:pt x="1837377" y="2106932"/>
                </a:cubicBezTo>
                <a:cubicBezTo>
                  <a:pt x="822622" y="2106932"/>
                  <a:pt x="0" y="1284311"/>
                  <a:pt x="0" y="269555"/>
                </a:cubicBezTo>
                <a:cubicBezTo>
                  <a:pt x="0" y="206133"/>
                  <a:pt x="3214" y="143461"/>
                  <a:pt x="9486" y="81694"/>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143" name="Freeform 68">
            <a:extLst>
              <a:ext uri="{FF2B5EF4-FFF2-40B4-BE49-F238E27FC236}">
                <a16:creationId xmlns:a16="http://schemas.microsoft.com/office/drawing/2014/main" id="{FEBD362A-CC27-47D9-8FC3-A5E91BA07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2701"/>
            <a:ext cx="4956705" cy="3945299"/>
          </a:xfrm>
          <a:custGeom>
            <a:avLst/>
            <a:gdLst>
              <a:gd name="connsiteX0" fmla="*/ 2718646 w 4956705"/>
              <a:gd name="connsiteY0" fmla="*/ 0 h 3945299"/>
              <a:gd name="connsiteX1" fmla="*/ 4816486 w 4956705"/>
              <a:gd name="connsiteY1" fmla="*/ 989335 h 3945299"/>
              <a:gd name="connsiteX2" fmla="*/ 4956705 w 4956705"/>
              <a:gd name="connsiteY2" fmla="*/ 1176848 h 3945299"/>
              <a:gd name="connsiteX3" fmla="*/ 4956705 w 4956705"/>
              <a:gd name="connsiteY3" fmla="*/ 3945299 h 3945299"/>
              <a:gd name="connsiteX4" fmla="*/ 294783 w 4956705"/>
              <a:gd name="connsiteY4" fmla="*/ 3945299 h 3945299"/>
              <a:gd name="connsiteX5" fmla="*/ 213645 w 4956705"/>
              <a:gd name="connsiteY5" fmla="*/ 3776866 h 3945299"/>
              <a:gd name="connsiteX6" fmla="*/ 0 w 4956705"/>
              <a:gd name="connsiteY6" fmla="*/ 2718646 h 3945299"/>
              <a:gd name="connsiteX7" fmla="*/ 2718646 w 4956705"/>
              <a:gd name="connsiteY7" fmla="*/ 0 h 394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6705" h="3945299">
                <a:moveTo>
                  <a:pt x="2718646" y="0"/>
                </a:moveTo>
                <a:cubicBezTo>
                  <a:pt x="3563221" y="0"/>
                  <a:pt x="4317846" y="385123"/>
                  <a:pt x="4816486" y="989335"/>
                </a:cubicBezTo>
                <a:lnTo>
                  <a:pt x="4956705" y="1176848"/>
                </a:lnTo>
                <a:lnTo>
                  <a:pt x="4956705" y="3945299"/>
                </a:lnTo>
                <a:lnTo>
                  <a:pt x="294783" y="3945299"/>
                </a:lnTo>
                <a:lnTo>
                  <a:pt x="213645" y="3776866"/>
                </a:lnTo>
                <a:cubicBezTo>
                  <a:pt x="76074" y="3451612"/>
                  <a:pt x="0" y="3094013"/>
                  <a:pt x="0" y="2718646"/>
                </a:cubicBezTo>
                <a:cubicBezTo>
                  <a:pt x="0" y="1217179"/>
                  <a:pt x="1217179" y="0"/>
                  <a:pt x="271864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44" name="Picture 4">
            <a:extLst>
              <a:ext uri="{FF2B5EF4-FFF2-40B4-BE49-F238E27FC236}">
                <a16:creationId xmlns:a16="http://schemas.microsoft.com/office/drawing/2014/main" id="{49A70123-7ED0-4255-AC16-9298D4E0CA4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589" r="3" b="10656"/>
          <a:stretch/>
        </p:blipFill>
        <p:spPr bwMode="auto">
          <a:xfrm>
            <a:off x="20" y="3076732"/>
            <a:ext cx="4792654" cy="3781268"/>
          </a:xfrm>
          <a:custGeom>
            <a:avLst/>
            <a:gdLst/>
            <a:ahLst/>
            <a:cxnLst/>
            <a:rect l="l" t="t" r="r" b="b"/>
            <a:pathLst>
              <a:path w="4792674" h="3781268">
                <a:moveTo>
                  <a:pt x="2238059" y="0"/>
                </a:moveTo>
                <a:cubicBezTo>
                  <a:pt x="3648934" y="0"/>
                  <a:pt x="4792674" y="1143740"/>
                  <a:pt x="4792674" y="2554615"/>
                </a:cubicBezTo>
                <a:cubicBezTo>
                  <a:pt x="4792674" y="2995514"/>
                  <a:pt x="4680980" y="3410325"/>
                  <a:pt x="4484346" y="3772297"/>
                </a:cubicBezTo>
                <a:lnTo>
                  <a:pt x="4478895" y="3781268"/>
                </a:lnTo>
                <a:lnTo>
                  <a:pt x="0" y="3781268"/>
                </a:lnTo>
                <a:lnTo>
                  <a:pt x="0" y="1323391"/>
                </a:lnTo>
                <a:lnTo>
                  <a:pt x="119732" y="1126306"/>
                </a:lnTo>
                <a:cubicBezTo>
                  <a:pt x="578815" y="446774"/>
                  <a:pt x="1356262" y="0"/>
                  <a:pt x="2238059" y="0"/>
                </a:cubicBezTo>
                <a:close/>
              </a:path>
            </a:pathLst>
          </a:cu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405094" y="2421682"/>
            <a:ext cx="4977578" cy="3639289"/>
          </a:xfrm>
        </p:spPr>
        <p:txBody>
          <a:bodyPr vert="horz" lIns="91440" tIns="45720" rIns="91440" bIns="45720" rtlCol="0" anchor="ctr">
            <a:normAutofit/>
          </a:bodyPr>
          <a:lstStyle/>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p:txBody>
      </p:sp>
      <p:sp>
        <p:nvSpPr>
          <p:cNvPr id="3" name="TextBox 2">
            <a:extLst>
              <a:ext uri="{FF2B5EF4-FFF2-40B4-BE49-F238E27FC236}">
                <a16:creationId xmlns:a16="http://schemas.microsoft.com/office/drawing/2014/main" id="{EE494029-7851-43F9-B853-E4DEAA214F5F}"/>
              </a:ext>
            </a:extLst>
          </p:cNvPr>
          <p:cNvSpPr txBox="1"/>
          <p:nvPr/>
        </p:nvSpPr>
        <p:spPr>
          <a:xfrm>
            <a:off x="5899792" y="2215116"/>
            <a:ext cx="6177516" cy="4462760"/>
          </a:xfrm>
          <a:prstGeom prst="rect">
            <a:avLst/>
          </a:prstGeom>
          <a:noFill/>
        </p:spPr>
        <p:txBody>
          <a:bodyPr wrap="square" rtlCol="0">
            <a:spAutoFit/>
          </a:bodyPr>
          <a:lstStyle/>
          <a:p>
            <a:pPr algn="ctr">
              <a:spcAft>
                <a:spcPts val="600"/>
              </a:spcAft>
            </a:pPr>
            <a:r>
              <a:rPr lang="en-US" sz="2400" dirty="0"/>
              <a:t>With more and more data being collected about patients, it’s essential to have people who can interpret this. </a:t>
            </a:r>
          </a:p>
          <a:p>
            <a:pPr algn="ctr">
              <a:spcAft>
                <a:spcPts val="600"/>
              </a:spcAft>
            </a:pPr>
            <a:endParaRPr lang="en-US" sz="2400" dirty="0"/>
          </a:p>
          <a:p>
            <a:pPr algn="ctr">
              <a:spcAft>
                <a:spcPts val="600"/>
              </a:spcAft>
            </a:pPr>
            <a:r>
              <a:rPr lang="en-US" sz="2400" dirty="0"/>
              <a:t>Perhaps surprisingly, students learn data analysis skills when they study PE. </a:t>
            </a:r>
          </a:p>
          <a:p>
            <a:pPr algn="ctr">
              <a:spcAft>
                <a:spcPts val="600"/>
              </a:spcAft>
            </a:pPr>
            <a:endParaRPr lang="en-US" sz="2400" dirty="0"/>
          </a:p>
          <a:p>
            <a:pPr algn="ctr">
              <a:spcAft>
                <a:spcPts val="600"/>
              </a:spcAft>
            </a:pPr>
            <a:r>
              <a:rPr lang="en-US" sz="2400" dirty="0"/>
              <a:t>This helps students interpret the information that’s collected and allow them to make recommendations to improve the lifestyles of individual patients or groups of people.</a:t>
            </a:r>
            <a:endParaRPr lang="en-GB" sz="2400" dirty="0"/>
          </a:p>
        </p:txBody>
      </p:sp>
    </p:spTree>
    <p:extLst>
      <p:ext uri="{BB962C8B-B14F-4D97-AF65-F5344CB8AC3E}">
        <p14:creationId xmlns:p14="http://schemas.microsoft.com/office/powerpoint/2010/main" val="26799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0" name="Picture 4" descr="Video game voices">
            <a:extLst>
              <a:ext uri="{FF2B5EF4-FFF2-40B4-BE49-F238E27FC236}">
                <a16:creationId xmlns:a16="http://schemas.microsoft.com/office/drawing/2014/main" id="{C41E855F-94EB-4C85-AE05-B6432BA504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206" r="31234" b="-1"/>
          <a:stretch/>
        </p:blipFill>
        <p:spPr bwMode="auto">
          <a:xfrm>
            <a:off x="2" y="2247533"/>
            <a:ext cx="5485419" cy="4610469"/>
          </a:xfrm>
          <a:custGeom>
            <a:avLst/>
            <a:gdLst/>
            <a:ahLst/>
            <a:cxnLst/>
            <a:rect l="l" t="t" r="r" b="b"/>
            <a:pathLst>
              <a:path w="5485419" h="4610469">
                <a:moveTo>
                  <a:pt x="2345076" y="0"/>
                </a:moveTo>
                <a:cubicBezTo>
                  <a:pt x="4079439" y="0"/>
                  <a:pt x="5485419" y="1405980"/>
                  <a:pt x="5485419" y="3140344"/>
                </a:cubicBezTo>
                <a:cubicBezTo>
                  <a:pt x="5485419" y="3573935"/>
                  <a:pt x="5397545" y="3987002"/>
                  <a:pt x="5238635" y="4362707"/>
                </a:cubicBezTo>
                <a:lnTo>
                  <a:pt x="5119282" y="4610469"/>
                </a:lnTo>
                <a:lnTo>
                  <a:pt x="0" y="4610469"/>
                </a:lnTo>
                <a:lnTo>
                  <a:pt x="0" y="1056789"/>
                </a:lnTo>
                <a:lnTo>
                  <a:pt x="124518" y="919786"/>
                </a:lnTo>
                <a:cubicBezTo>
                  <a:pt x="692808" y="351495"/>
                  <a:pt x="1477894" y="0"/>
                  <a:pt x="2345076" y="0"/>
                </a:cubicBezTo>
                <a:close/>
              </a:path>
            </a:pathLst>
          </a:custGeom>
          <a:noFill/>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29EEED48-5666-46E2-B7F0-B121856982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697" r="-2" b="2092"/>
          <a:stretch/>
        </p:blipFill>
        <p:spPr bwMode="auto">
          <a:xfrm>
            <a:off x="1388811" y="1"/>
            <a:ext cx="4548867" cy="2614366"/>
          </a:xfrm>
          <a:custGeom>
            <a:avLst/>
            <a:gdLst/>
            <a:ahLst/>
            <a:cxnLst/>
            <a:rect l="l" t="t" r="r" b="b"/>
            <a:pathLst>
              <a:path w="4548867" h="2614366">
                <a:moveTo>
                  <a:pt x="28132" y="0"/>
                </a:moveTo>
                <a:lnTo>
                  <a:pt x="4520736" y="0"/>
                </a:lnTo>
                <a:lnTo>
                  <a:pt x="4537124" y="107385"/>
                </a:lnTo>
                <a:cubicBezTo>
                  <a:pt x="4544889" y="183845"/>
                  <a:pt x="4548867" y="261424"/>
                  <a:pt x="4548867" y="339933"/>
                </a:cubicBezTo>
                <a:cubicBezTo>
                  <a:pt x="4548867" y="1596068"/>
                  <a:pt x="3530568" y="2614366"/>
                  <a:pt x="2274434" y="2614366"/>
                </a:cubicBezTo>
                <a:cubicBezTo>
                  <a:pt x="1018299" y="2614366"/>
                  <a:pt x="0" y="1596068"/>
                  <a:pt x="0" y="339933"/>
                </a:cubicBezTo>
                <a:cubicBezTo>
                  <a:pt x="0" y="261424"/>
                  <a:pt x="3978" y="183845"/>
                  <a:pt x="11743" y="107385"/>
                </a:cubicBezTo>
                <a:close/>
              </a:path>
            </a:pathLst>
          </a:custGeom>
          <a:noFill/>
          <a:extLst>
            <a:ext uri="{909E8E84-426E-40DD-AFC4-6F175D3DCCD1}">
              <a14:hiddenFill xmlns:a14="http://schemas.microsoft.com/office/drawing/2010/main">
                <a:solidFill>
                  <a:srgbClr val="FFFFFF"/>
                </a:solidFill>
              </a14:hiddenFill>
            </a:ext>
          </a:extLst>
        </p:spPr>
      </p:pic>
      <p:pic>
        <p:nvPicPr>
          <p:cNvPr id="137" name="Picture 136">
            <a:extLst>
              <a:ext uri="{FF2B5EF4-FFF2-40B4-BE49-F238E27FC236}">
                <a16:creationId xmlns:a16="http://schemas.microsoft.com/office/drawing/2014/main" id="{3B37BAF8-EA97-496B-9DF6-3D53B6A199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p:cNvSpPr txBox="1"/>
          <p:nvPr/>
        </p:nvSpPr>
        <p:spPr>
          <a:xfrm>
            <a:off x="6092326" y="333589"/>
            <a:ext cx="5290594" cy="1454051"/>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chemeClr val="tx1">
                <a:lumMod val="85000"/>
                <a:lumOff val="15000"/>
              </a:schemeClr>
            </a:solidFill>
          </a:ln>
        </p:spPr>
        <p:txBody>
          <a:bodyPr vert="horz" lIns="91440" tIns="45720" rIns="91440" bIns="45720" rtlCol="0" anchor="ctr">
            <a:normAutofit/>
          </a:bodyPr>
          <a:lstStyle/>
          <a:p>
            <a:pPr algn="ctr">
              <a:lnSpc>
                <a:spcPct val="90000"/>
              </a:lnSpc>
              <a:spcBef>
                <a:spcPct val="0"/>
              </a:spcBef>
              <a:spcAft>
                <a:spcPts val="600"/>
              </a:spcAft>
            </a:pPr>
            <a:r>
              <a:rPr lang="en-US" sz="2800" b="1" kern="1200" dirty="0">
                <a:solidFill>
                  <a:srgbClr val="000000"/>
                </a:solidFill>
                <a:latin typeface="+mj-lt"/>
                <a:ea typeface="+mj-ea"/>
                <a:cs typeface="+mj-cs"/>
              </a:rPr>
              <a:t>Drama</a:t>
            </a:r>
          </a:p>
          <a:p>
            <a:pPr algn="ctr">
              <a:lnSpc>
                <a:spcPct val="90000"/>
              </a:lnSpc>
              <a:spcBef>
                <a:spcPct val="0"/>
              </a:spcBef>
              <a:spcAft>
                <a:spcPts val="600"/>
              </a:spcAft>
            </a:pPr>
            <a:endParaRPr lang="en-US" sz="2800" b="1" kern="1200" dirty="0">
              <a:solidFill>
                <a:srgbClr val="000000"/>
              </a:solidFill>
              <a:latin typeface="+mj-lt"/>
              <a:ea typeface="+mj-ea"/>
              <a:cs typeface="+mj-cs"/>
            </a:endParaRPr>
          </a:p>
          <a:p>
            <a:pPr algn="ctr">
              <a:lnSpc>
                <a:spcPct val="90000"/>
              </a:lnSpc>
              <a:spcBef>
                <a:spcPct val="0"/>
              </a:spcBef>
              <a:spcAft>
                <a:spcPts val="600"/>
              </a:spcAft>
            </a:pPr>
            <a:r>
              <a:rPr lang="en-US" sz="2800" b="1" kern="1200" dirty="0">
                <a:solidFill>
                  <a:srgbClr val="000000"/>
                </a:solidFill>
                <a:latin typeface="+mj-lt"/>
                <a:ea typeface="+mj-ea"/>
                <a:cs typeface="+mj-cs"/>
              </a:rPr>
              <a:t>Voice Actor</a:t>
            </a:r>
          </a:p>
        </p:txBody>
      </p:sp>
      <p:sp>
        <p:nvSpPr>
          <p:cNvPr id="5" name="Content Placeholder 4"/>
          <p:cNvSpPr>
            <a:spLocks noGrp="1"/>
          </p:cNvSpPr>
          <p:nvPr>
            <p:ph idx="1"/>
          </p:nvPr>
        </p:nvSpPr>
        <p:spPr>
          <a:xfrm>
            <a:off x="6092326" y="2421682"/>
            <a:ext cx="5286665" cy="3639289"/>
          </a:xfrm>
        </p:spPr>
        <p:txBody>
          <a:bodyPr vert="horz" lIns="91440" tIns="45720" rIns="91440" bIns="45720" rtlCol="0" anchor="ctr">
            <a:normAutofit/>
          </a:bodyPr>
          <a:lstStyle/>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p:txBody>
      </p:sp>
      <p:sp>
        <p:nvSpPr>
          <p:cNvPr id="3" name="TextBox 2">
            <a:extLst>
              <a:ext uri="{FF2B5EF4-FFF2-40B4-BE49-F238E27FC236}">
                <a16:creationId xmlns:a16="http://schemas.microsoft.com/office/drawing/2014/main" id="{EE494029-7851-43F9-B853-E4DEAA214F5F}"/>
              </a:ext>
            </a:extLst>
          </p:cNvPr>
          <p:cNvSpPr txBox="1"/>
          <p:nvPr/>
        </p:nvSpPr>
        <p:spPr>
          <a:xfrm>
            <a:off x="5644936" y="1971350"/>
            <a:ext cx="6177516" cy="4755148"/>
          </a:xfrm>
          <a:prstGeom prst="rect">
            <a:avLst/>
          </a:prstGeom>
          <a:noFill/>
        </p:spPr>
        <p:txBody>
          <a:bodyPr wrap="square" rtlCol="0">
            <a:spAutoFit/>
          </a:bodyPr>
          <a:lstStyle/>
          <a:p>
            <a:pPr algn="ctr">
              <a:spcAft>
                <a:spcPts val="600"/>
              </a:spcAft>
            </a:pPr>
            <a:r>
              <a:rPr lang="en-US" sz="2400" dirty="0"/>
              <a:t>Video games are growing in popularity. The introduction of augmented reality (AR) and virtual reality (VR) will see this industry evolve in the coming years. </a:t>
            </a:r>
          </a:p>
          <a:p>
            <a:pPr algn="ctr">
              <a:spcAft>
                <a:spcPts val="600"/>
              </a:spcAft>
            </a:pPr>
            <a:r>
              <a:rPr lang="en-US" sz="2400" dirty="0"/>
              <a:t>The characters that appear in these video games need voices. Players want to believe they’re interacting with a real person. </a:t>
            </a:r>
          </a:p>
          <a:p>
            <a:pPr algn="ctr">
              <a:spcAft>
                <a:spcPts val="600"/>
              </a:spcAft>
            </a:pPr>
            <a:r>
              <a:rPr lang="en-US" sz="2400" dirty="0"/>
              <a:t>Businesses also need real people to provide the voices for their virtual assistants. </a:t>
            </a:r>
          </a:p>
          <a:p>
            <a:pPr algn="ctr">
              <a:spcAft>
                <a:spcPts val="600"/>
              </a:spcAft>
            </a:pPr>
            <a:r>
              <a:rPr lang="en-US" sz="2400" dirty="0"/>
              <a:t>Drama students develop voice acting skills, providing opportunities to move away from traditional theatre</a:t>
            </a:r>
            <a:endParaRPr lang="en-GB" sz="2400" dirty="0"/>
          </a:p>
        </p:txBody>
      </p:sp>
    </p:spTree>
    <p:extLst>
      <p:ext uri="{BB962C8B-B14F-4D97-AF65-F5344CB8AC3E}">
        <p14:creationId xmlns:p14="http://schemas.microsoft.com/office/powerpoint/2010/main" val="2372866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2" name="Rectangle 191">
            <a:extLst>
              <a:ext uri="{FF2B5EF4-FFF2-40B4-BE49-F238E27FC236}">
                <a16:creationId xmlns:a16="http://schemas.microsoft.com/office/drawing/2014/main" id="{DEE5C6BA-FE2A-4C38-8D88-E70C06E54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8309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8" name="Picture 192">
            <a:extLst>
              <a:ext uri="{FF2B5EF4-FFF2-40B4-BE49-F238E27FC236}">
                <a16:creationId xmlns:a16="http://schemas.microsoft.com/office/drawing/2014/main" id="{53E66F28-0926-4CFB-BDAB-646CAB184CB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p:cNvSpPr txBox="1"/>
          <p:nvPr/>
        </p:nvSpPr>
        <p:spPr>
          <a:xfrm>
            <a:off x="6244706" y="292133"/>
            <a:ext cx="4977976" cy="1454051"/>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9966FF"/>
            </a:solidFill>
          </a:ln>
        </p:spPr>
        <p:txBody>
          <a:bodyPr vert="horz" lIns="91440" tIns="45720" rIns="91440" bIns="45720" rtlCol="0" anchor="ctr">
            <a:normAutofit/>
          </a:bodyPr>
          <a:lstStyle/>
          <a:p>
            <a:pPr algn="ctr">
              <a:lnSpc>
                <a:spcPct val="90000"/>
              </a:lnSpc>
              <a:spcBef>
                <a:spcPct val="0"/>
              </a:spcBef>
              <a:spcAft>
                <a:spcPts val="600"/>
              </a:spcAft>
            </a:pPr>
            <a:r>
              <a:rPr lang="en-US" sz="2100" b="1" kern="1200" dirty="0">
                <a:solidFill>
                  <a:srgbClr val="000000"/>
                </a:solidFill>
                <a:latin typeface="+mj-lt"/>
                <a:ea typeface="+mj-ea"/>
                <a:cs typeface="+mj-cs"/>
              </a:rPr>
              <a:t>Sociology</a:t>
            </a:r>
          </a:p>
          <a:p>
            <a:pPr algn="ctr">
              <a:lnSpc>
                <a:spcPct val="90000"/>
              </a:lnSpc>
              <a:spcBef>
                <a:spcPct val="0"/>
              </a:spcBef>
              <a:spcAft>
                <a:spcPts val="600"/>
              </a:spcAft>
            </a:pPr>
            <a:endParaRPr lang="en-US" sz="2100" b="1" kern="1200" dirty="0">
              <a:solidFill>
                <a:srgbClr val="000000"/>
              </a:solidFill>
              <a:latin typeface="+mj-lt"/>
              <a:ea typeface="+mj-ea"/>
              <a:cs typeface="+mj-cs"/>
            </a:endParaRPr>
          </a:p>
          <a:p>
            <a:pPr algn="ctr">
              <a:lnSpc>
                <a:spcPct val="90000"/>
              </a:lnSpc>
              <a:spcBef>
                <a:spcPct val="0"/>
              </a:spcBef>
              <a:spcAft>
                <a:spcPts val="600"/>
              </a:spcAft>
            </a:pPr>
            <a:r>
              <a:rPr lang="en-US" sz="2100" b="1" kern="1200" dirty="0">
                <a:solidFill>
                  <a:srgbClr val="000000"/>
                </a:solidFill>
                <a:latin typeface="+mj-lt"/>
                <a:ea typeface="+mj-ea"/>
                <a:cs typeface="+mj-cs"/>
              </a:rPr>
              <a:t>Climate Change and Sustainability Researcher</a:t>
            </a:r>
          </a:p>
        </p:txBody>
      </p:sp>
      <p:sp>
        <p:nvSpPr>
          <p:cNvPr id="13319" name="Freeform 60">
            <a:extLst>
              <a:ext uri="{FF2B5EF4-FFF2-40B4-BE49-F238E27FC236}">
                <a16:creationId xmlns:a16="http://schemas.microsoft.com/office/drawing/2014/main" id="{DE9FA85F-F0FB-4952-A05F-04CC67B18E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20409" y="1"/>
            <a:ext cx="3960192" cy="2251543"/>
          </a:xfrm>
          <a:custGeom>
            <a:avLst/>
            <a:gdLst>
              <a:gd name="connsiteX0" fmla="*/ 20753 w 3960192"/>
              <a:gd name="connsiteY0" fmla="*/ 0 h 2251543"/>
              <a:gd name="connsiteX1" fmla="*/ 3939439 w 3960192"/>
              <a:gd name="connsiteY1" fmla="*/ 0 h 2251543"/>
              <a:gd name="connsiteX2" fmla="*/ 3949969 w 3960192"/>
              <a:gd name="connsiteY2" fmla="*/ 68994 h 2251543"/>
              <a:gd name="connsiteX3" fmla="*/ 3960192 w 3960192"/>
              <a:gd name="connsiteY3" fmla="*/ 271447 h 2251543"/>
              <a:gd name="connsiteX4" fmla="*/ 1980096 w 3960192"/>
              <a:gd name="connsiteY4" fmla="*/ 2251543 h 2251543"/>
              <a:gd name="connsiteX5" fmla="*/ 0 w 3960192"/>
              <a:gd name="connsiteY5" fmla="*/ 271447 h 2251543"/>
              <a:gd name="connsiteX6" fmla="*/ 10223 w 3960192"/>
              <a:gd name="connsiteY6" fmla="*/ 68994 h 225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0192" h="2251543">
                <a:moveTo>
                  <a:pt x="20753" y="0"/>
                </a:moveTo>
                <a:lnTo>
                  <a:pt x="3939439" y="0"/>
                </a:lnTo>
                <a:lnTo>
                  <a:pt x="3949969" y="68994"/>
                </a:lnTo>
                <a:cubicBezTo>
                  <a:pt x="3956729" y="135559"/>
                  <a:pt x="3960192" y="203099"/>
                  <a:pt x="3960192" y="271447"/>
                </a:cubicBezTo>
                <a:cubicBezTo>
                  <a:pt x="3960192" y="1365024"/>
                  <a:pt x="3073673" y="2251543"/>
                  <a:pt x="1980096" y="2251543"/>
                </a:cubicBezTo>
                <a:cubicBezTo>
                  <a:pt x="886519" y="2251543"/>
                  <a:pt x="0" y="1365024"/>
                  <a:pt x="0" y="271447"/>
                </a:cubicBezTo>
                <a:cubicBezTo>
                  <a:pt x="0" y="203099"/>
                  <a:pt x="3463" y="135559"/>
                  <a:pt x="10223" y="68994"/>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Table&#10;&#10;Description automatically generated">
            <a:extLst>
              <a:ext uri="{FF2B5EF4-FFF2-40B4-BE49-F238E27FC236}">
                <a16:creationId xmlns:a16="http://schemas.microsoft.com/office/drawing/2014/main" id="{1D763B9E-B7A0-4E1B-809F-0FF32F60ADEA}"/>
              </a:ext>
            </a:extLst>
          </p:cNvPr>
          <p:cNvPicPr>
            <a:picLocks noChangeAspect="1"/>
          </p:cNvPicPr>
          <p:nvPr/>
        </p:nvPicPr>
        <p:blipFill rotWithShape="1">
          <a:blip r:embed="rId3">
            <a:alphaModFix/>
          </a:blip>
          <a:srcRect t="10935" r="1" b="10254"/>
          <a:stretch/>
        </p:blipFill>
        <p:spPr>
          <a:xfrm>
            <a:off x="1860024" y="1"/>
            <a:ext cx="3674754" cy="2106932"/>
          </a:xfrm>
          <a:custGeom>
            <a:avLst/>
            <a:gdLst/>
            <a:ahLst/>
            <a:cxnLst/>
            <a:rect l="l" t="t" r="r" b="b"/>
            <a:pathLst>
              <a:path w="3674754" h="2106932">
                <a:moveTo>
                  <a:pt x="21954" y="0"/>
                </a:moveTo>
                <a:lnTo>
                  <a:pt x="3652800" y="0"/>
                </a:lnTo>
                <a:lnTo>
                  <a:pt x="3665268" y="81694"/>
                </a:lnTo>
                <a:cubicBezTo>
                  <a:pt x="3671541" y="143461"/>
                  <a:pt x="3674754" y="206133"/>
                  <a:pt x="3674754" y="269555"/>
                </a:cubicBezTo>
                <a:cubicBezTo>
                  <a:pt x="3674754" y="1284311"/>
                  <a:pt x="2852132" y="2106932"/>
                  <a:pt x="1837377" y="2106932"/>
                </a:cubicBezTo>
                <a:cubicBezTo>
                  <a:pt x="822622" y="2106932"/>
                  <a:pt x="0" y="1284311"/>
                  <a:pt x="0" y="269555"/>
                </a:cubicBezTo>
                <a:cubicBezTo>
                  <a:pt x="0" y="206133"/>
                  <a:pt x="3214" y="143461"/>
                  <a:pt x="9486" y="81694"/>
                </a:cubicBezTo>
                <a:close/>
              </a:path>
            </a:pathLst>
          </a:custGeom>
          <a:effectLst>
            <a:softEdge rad="0"/>
          </a:effectLst>
        </p:spPr>
      </p:pic>
      <p:sp>
        <p:nvSpPr>
          <p:cNvPr id="13320" name="Freeform 68">
            <a:extLst>
              <a:ext uri="{FF2B5EF4-FFF2-40B4-BE49-F238E27FC236}">
                <a16:creationId xmlns:a16="http://schemas.microsoft.com/office/drawing/2014/main" id="{FEBD362A-CC27-47D9-8FC3-A5E91BA07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2701"/>
            <a:ext cx="4956705" cy="3945299"/>
          </a:xfrm>
          <a:custGeom>
            <a:avLst/>
            <a:gdLst>
              <a:gd name="connsiteX0" fmla="*/ 2718646 w 4956705"/>
              <a:gd name="connsiteY0" fmla="*/ 0 h 3945299"/>
              <a:gd name="connsiteX1" fmla="*/ 4816486 w 4956705"/>
              <a:gd name="connsiteY1" fmla="*/ 989335 h 3945299"/>
              <a:gd name="connsiteX2" fmla="*/ 4956705 w 4956705"/>
              <a:gd name="connsiteY2" fmla="*/ 1176848 h 3945299"/>
              <a:gd name="connsiteX3" fmla="*/ 4956705 w 4956705"/>
              <a:gd name="connsiteY3" fmla="*/ 3945299 h 3945299"/>
              <a:gd name="connsiteX4" fmla="*/ 294783 w 4956705"/>
              <a:gd name="connsiteY4" fmla="*/ 3945299 h 3945299"/>
              <a:gd name="connsiteX5" fmla="*/ 213645 w 4956705"/>
              <a:gd name="connsiteY5" fmla="*/ 3776866 h 3945299"/>
              <a:gd name="connsiteX6" fmla="*/ 0 w 4956705"/>
              <a:gd name="connsiteY6" fmla="*/ 2718646 h 3945299"/>
              <a:gd name="connsiteX7" fmla="*/ 2718646 w 4956705"/>
              <a:gd name="connsiteY7" fmla="*/ 0 h 394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6705" h="3945299">
                <a:moveTo>
                  <a:pt x="2718646" y="0"/>
                </a:moveTo>
                <a:cubicBezTo>
                  <a:pt x="3563221" y="0"/>
                  <a:pt x="4317846" y="385123"/>
                  <a:pt x="4816486" y="989335"/>
                </a:cubicBezTo>
                <a:lnTo>
                  <a:pt x="4956705" y="1176848"/>
                </a:lnTo>
                <a:lnTo>
                  <a:pt x="4956705" y="3945299"/>
                </a:lnTo>
                <a:lnTo>
                  <a:pt x="294783" y="3945299"/>
                </a:lnTo>
                <a:lnTo>
                  <a:pt x="213645" y="3776866"/>
                </a:lnTo>
                <a:cubicBezTo>
                  <a:pt x="76074" y="3451612"/>
                  <a:pt x="0" y="3094013"/>
                  <a:pt x="0" y="2718646"/>
                </a:cubicBezTo>
                <a:cubicBezTo>
                  <a:pt x="0" y="1217179"/>
                  <a:pt x="1217179" y="0"/>
                  <a:pt x="271864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3314" name="Picture 2" descr="Qualitative Research Methods">
            <a:extLst>
              <a:ext uri="{FF2B5EF4-FFF2-40B4-BE49-F238E27FC236}">
                <a16:creationId xmlns:a16="http://schemas.microsoft.com/office/drawing/2014/main" id="{A86F7B18-980C-4315-8DCA-FFF7CFC6C3B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513" r="8437" b="-2"/>
          <a:stretch/>
        </p:blipFill>
        <p:spPr bwMode="auto">
          <a:xfrm>
            <a:off x="20" y="3076732"/>
            <a:ext cx="4792654" cy="3781268"/>
          </a:xfrm>
          <a:custGeom>
            <a:avLst/>
            <a:gdLst/>
            <a:ahLst/>
            <a:cxnLst/>
            <a:rect l="l" t="t" r="r" b="b"/>
            <a:pathLst>
              <a:path w="4792674" h="3781268">
                <a:moveTo>
                  <a:pt x="2238059" y="0"/>
                </a:moveTo>
                <a:cubicBezTo>
                  <a:pt x="3648934" y="0"/>
                  <a:pt x="4792674" y="1143740"/>
                  <a:pt x="4792674" y="2554615"/>
                </a:cubicBezTo>
                <a:cubicBezTo>
                  <a:pt x="4792674" y="2995514"/>
                  <a:pt x="4680980" y="3410325"/>
                  <a:pt x="4484346" y="3772297"/>
                </a:cubicBezTo>
                <a:lnTo>
                  <a:pt x="4478895" y="3781268"/>
                </a:lnTo>
                <a:lnTo>
                  <a:pt x="0" y="3781268"/>
                </a:lnTo>
                <a:lnTo>
                  <a:pt x="0" y="1323391"/>
                </a:lnTo>
                <a:lnTo>
                  <a:pt x="119732" y="1126306"/>
                </a:lnTo>
                <a:cubicBezTo>
                  <a:pt x="578815" y="446774"/>
                  <a:pt x="1356262" y="0"/>
                  <a:pt x="2238059" y="0"/>
                </a:cubicBezTo>
                <a:close/>
              </a:path>
            </a:pathLst>
          </a:cu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405094" y="2421682"/>
            <a:ext cx="4977578" cy="3639289"/>
          </a:xfrm>
        </p:spPr>
        <p:txBody>
          <a:bodyPr vert="horz" lIns="91440" tIns="45720" rIns="91440" bIns="45720" rtlCol="0" anchor="ctr">
            <a:normAutofit/>
          </a:bodyPr>
          <a:lstStyle/>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p:txBody>
      </p:sp>
      <p:sp>
        <p:nvSpPr>
          <p:cNvPr id="3" name="TextBox 2">
            <a:extLst>
              <a:ext uri="{FF2B5EF4-FFF2-40B4-BE49-F238E27FC236}">
                <a16:creationId xmlns:a16="http://schemas.microsoft.com/office/drawing/2014/main" id="{EE494029-7851-43F9-B853-E4DEAA214F5F}"/>
              </a:ext>
            </a:extLst>
          </p:cNvPr>
          <p:cNvSpPr txBox="1"/>
          <p:nvPr/>
        </p:nvSpPr>
        <p:spPr>
          <a:xfrm>
            <a:off x="5644936" y="1971350"/>
            <a:ext cx="6177516" cy="4601260"/>
          </a:xfrm>
          <a:prstGeom prst="rect">
            <a:avLst/>
          </a:prstGeom>
          <a:noFill/>
        </p:spPr>
        <p:txBody>
          <a:bodyPr wrap="square" rtlCol="0">
            <a:spAutoFit/>
          </a:bodyPr>
          <a:lstStyle/>
          <a:p>
            <a:pPr algn="ctr">
              <a:spcAft>
                <a:spcPts val="600"/>
              </a:spcAft>
            </a:pPr>
            <a:r>
              <a:rPr lang="en-US" sz="2400" dirty="0"/>
              <a:t>As societies are forced to adapt quickly to the threats from climate change, someone is going to need to plan our way through the big social upheavals that will ensue, and help people adapt to very different ways of living. </a:t>
            </a:r>
          </a:p>
          <a:p>
            <a:pPr algn="ctr">
              <a:spcAft>
                <a:spcPts val="600"/>
              </a:spcAft>
            </a:pPr>
            <a:r>
              <a:rPr lang="en-US" sz="2400" dirty="0"/>
              <a:t>Climate change and sustainability researchers will think about what the radically different societies of the future will look like and how we get from here to there as smoothly as possible. They will carry out quantitative and qualitative research through interviews, surveys and data analysis.</a:t>
            </a:r>
            <a:endParaRPr lang="en-GB" sz="2400" dirty="0"/>
          </a:p>
        </p:txBody>
      </p:sp>
    </p:spTree>
    <p:extLst>
      <p:ext uri="{BB962C8B-B14F-4D97-AF65-F5344CB8AC3E}">
        <p14:creationId xmlns:p14="http://schemas.microsoft.com/office/powerpoint/2010/main" val="421111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2" name="Rectangle 191">
            <a:extLst>
              <a:ext uri="{FF2B5EF4-FFF2-40B4-BE49-F238E27FC236}">
                <a16:creationId xmlns:a16="http://schemas.microsoft.com/office/drawing/2014/main" id="{DEE5C6BA-FE2A-4C38-8D88-E70C06E54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83095"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3" name="Picture 192">
            <a:extLst>
              <a:ext uri="{FF2B5EF4-FFF2-40B4-BE49-F238E27FC236}">
                <a16:creationId xmlns:a16="http://schemas.microsoft.com/office/drawing/2014/main" id="{53E66F28-0926-4CFB-BDAB-646CAB184CB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p:cNvSpPr txBox="1"/>
          <p:nvPr/>
        </p:nvSpPr>
        <p:spPr>
          <a:xfrm>
            <a:off x="6483095" y="398746"/>
            <a:ext cx="4977976" cy="1454051"/>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92D050"/>
            </a:solidFill>
          </a:ln>
        </p:spPr>
        <p:txBody>
          <a:bodyPr vert="horz" lIns="91440" tIns="45720" rIns="91440" bIns="45720" rtlCol="0" anchor="ctr">
            <a:normAutofit/>
          </a:bodyPr>
          <a:lstStyle/>
          <a:p>
            <a:pPr algn="ctr">
              <a:lnSpc>
                <a:spcPct val="90000"/>
              </a:lnSpc>
              <a:spcBef>
                <a:spcPct val="0"/>
              </a:spcBef>
              <a:spcAft>
                <a:spcPts val="600"/>
              </a:spcAft>
            </a:pPr>
            <a:r>
              <a:rPr lang="en-US" sz="2800" b="1" kern="1200" dirty="0">
                <a:solidFill>
                  <a:srgbClr val="000000"/>
                </a:solidFill>
                <a:latin typeface="+mj-lt"/>
                <a:ea typeface="+mj-ea"/>
                <a:cs typeface="+mj-cs"/>
              </a:rPr>
              <a:t>History</a:t>
            </a:r>
            <a:endParaRPr lang="en-US" sz="2800" b="1" kern="1200">
              <a:solidFill>
                <a:srgbClr val="000000"/>
              </a:solidFill>
              <a:latin typeface="+mj-lt"/>
              <a:ea typeface="+mj-ea"/>
              <a:cs typeface="+mj-cs"/>
            </a:endParaRPr>
          </a:p>
          <a:p>
            <a:pPr algn="ctr">
              <a:lnSpc>
                <a:spcPct val="90000"/>
              </a:lnSpc>
              <a:spcBef>
                <a:spcPct val="0"/>
              </a:spcBef>
              <a:spcAft>
                <a:spcPts val="600"/>
              </a:spcAft>
            </a:pPr>
            <a:endParaRPr lang="en-US" sz="2800" b="1" kern="1200">
              <a:solidFill>
                <a:srgbClr val="000000"/>
              </a:solidFill>
              <a:latin typeface="+mj-lt"/>
              <a:ea typeface="+mj-ea"/>
              <a:cs typeface="+mj-cs"/>
            </a:endParaRPr>
          </a:p>
          <a:p>
            <a:pPr algn="ctr">
              <a:lnSpc>
                <a:spcPct val="90000"/>
              </a:lnSpc>
              <a:spcBef>
                <a:spcPct val="0"/>
              </a:spcBef>
              <a:spcAft>
                <a:spcPts val="600"/>
              </a:spcAft>
            </a:pPr>
            <a:r>
              <a:rPr lang="en-US" sz="2800" b="1" kern="1200" dirty="0">
                <a:solidFill>
                  <a:srgbClr val="000000"/>
                </a:solidFill>
                <a:latin typeface="+mj-lt"/>
                <a:ea typeface="+mj-ea"/>
                <a:cs typeface="+mj-cs"/>
              </a:rPr>
              <a:t>Futurist</a:t>
            </a:r>
            <a:endParaRPr lang="en-US" sz="2800" b="1" kern="1200">
              <a:solidFill>
                <a:srgbClr val="000000"/>
              </a:solidFill>
              <a:latin typeface="+mj-lt"/>
              <a:ea typeface="+mj-ea"/>
              <a:cs typeface="+mj-cs"/>
            </a:endParaRPr>
          </a:p>
        </p:txBody>
      </p:sp>
      <p:sp>
        <p:nvSpPr>
          <p:cNvPr id="194" name="Freeform 60">
            <a:extLst>
              <a:ext uri="{FF2B5EF4-FFF2-40B4-BE49-F238E27FC236}">
                <a16:creationId xmlns:a16="http://schemas.microsoft.com/office/drawing/2014/main" id="{DE9FA85F-F0FB-4952-A05F-04CC67B18E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20409" y="1"/>
            <a:ext cx="3960192" cy="2251543"/>
          </a:xfrm>
          <a:custGeom>
            <a:avLst/>
            <a:gdLst>
              <a:gd name="connsiteX0" fmla="*/ 20753 w 3960192"/>
              <a:gd name="connsiteY0" fmla="*/ 0 h 2251543"/>
              <a:gd name="connsiteX1" fmla="*/ 3939439 w 3960192"/>
              <a:gd name="connsiteY1" fmla="*/ 0 h 2251543"/>
              <a:gd name="connsiteX2" fmla="*/ 3949969 w 3960192"/>
              <a:gd name="connsiteY2" fmla="*/ 68994 h 2251543"/>
              <a:gd name="connsiteX3" fmla="*/ 3960192 w 3960192"/>
              <a:gd name="connsiteY3" fmla="*/ 271447 h 2251543"/>
              <a:gd name="connsiteX4" fmla="*/ 1980096 w 3960192"/>
              <a:gd name="connsiteY4" fmla="*/ 2251543 h 2251543"/>
              <a:gd name="connsiteX5" fmla="*/ 0 w 3960192"/>
              <a:gd name="connsiteY5" fmla="*/ 271447 h 2251543"/>
              <a:gd name="connsiteX6" fmla="*/ 10223 w 3960192"/>
              <a:gd name="connsiteY6" fmla="*/ 68994 h 225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0192" h="2251543">
                <a:moveTo>
                  <a:pt x="20753" y="0"/>
                </a:moveTo>
                <a:lnTo>
                  <a:pt x="3939439" y="0"/>
                </a:lnTo>
                <a:lnTo>
                  <a:pt x="3949969" y="68994"/>
                </a:lnTo>
                <a:cubicBezTo>
                  <a:pt x="3956729" y="135559"/>
                  <a:pt x="3960192" y="203099"/>
                  <a:pt x="3960192" y="271447"/>
                </a:cubicBezTo>
                <a:cubicBezTo>
                  <a:pt x="3960192" y="1365024"/>
                  <a:pt x="3073673" y="2251543"/>
                  <a:pt x="1980096" y="2251543"/>
                </a:cubicBezTo>
                <a:cubicBezTo>
                  <a:pt x="886519" y="2251543"/>
                  <a:pt x="0" y="1365024"/>
                  <a:pt x="0" y="271447"/>
                </a:cubicBezTo>
                <a:cubicBezTo>
                  <a:pt x="0" y="203099"/>
                  <a:pt x="3463" y="135559"/>
                  <a:pt x="10223" y="68994"/>
                </a:cubicBezTo>
                <a:close/>
              </a:path>
            </a:pathLst>
          </a:custGeom>
          <a:solidFill>
            <a:srgbClr val="FFFFFF"/>
          </a:solidFill>
          <a:ln>
            <a:gradFill>
              <a:gsLst>
                <a:gs pos="0">
                  <a:schemeClr val="accent2"/>
                </a:gs>
                <a:gs pos="23000">
                  <a:schemeClr val="accent2"/>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146" name="Picture 2">
            <a:extLst>
              <a:ext uri="{FF2B5EF4-FFF2-40B4-BE49-F238E27FC236}">
                <a16:creationId xmlns:a16="http://schemas.microsoft.com/office/drawing/2014/main" id="{287F000E-ADAD-4A6C-9633-257C56CF0900}"/>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17859" r="1" b="666"/>
          <a:stretch/>
        </p:blipFill>
        <p:spPr bwMode="auto">
          <a:xfrm>
            <a:off x="1860024" y="1"/>
            <a:ext cx="3674754" cy="2106932"/>
          </a:xfrm>
          <a:custGeom>
            <a:avLst/>
            <a:gdLst/>
            <a:ahLst/>
            <a:cxnLst/>
            <a:rect l="l" t="t" r="r" b="b"/>
            <a:pathLst>
              <a:path w="3674754" h="2106932">
                <a:moveTo>
                  <a:pt x="21954" y="0"/>
                </a:moveTo>
                <a:lnTo>
                  <a:pt x="3652800" y="0"/>
                </a:lnTo>
                <a:lnTo>
                  <a:pt x="3665268" y="81694"/>
                </a:lnTo>
                <a:cubicBezTo>
                  <a:pt x="3671541" y="143461"/>
                  <a:pt x="3674754" y="206133"/>
                  <a:pt x="3674754" y="269555"/>
                </a:cubicBezTo>
                <a:cubicBezTo>
                  <a:pt x="3674754" y="1284311"/>
                  <a:pt x="2852132" y="2106932"/>
                  <a:pt x="1837377" y="2106932"/>
                </a:cubicBezTo>
                <a:cubicBezTo>
                  <a:pt x="822622" y="2106932"/>
                  <a:pt x="0" y="1284311"/>
                  <a:pt x="0" y="269555"/>
                </a:cubicBezTo>
                <a:cubicBezTo>
                  <a:pt x="0" y="206133"/>
                  <a:pt x="3214" y="143461"/>
                  <a:pt x="9486" y="81694"/>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195" name="Freeform 68">
            <a:extLst>
              <a:ext uri="{FF2B5EF4-FFF2-40B4-BE49-F238E27FC236}">
                <a16:creationId xmlns:a16="http://schemas.microsoft.com/office/drawing/2014/main" id="{FEBD362A-CC27-47D9-8FC3-A5E91BA07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2701"/>
            <a:ext cx="4956705" cy="3945299"/>
          </a:xfrm>
          <a:custGeom>
            <a:avLst/>
            <a:gdLst>
              <a:gd name="connsiteX0" fmla="*/ 2718646 w 4956705"/>
              <a:gd name="connsiteY0" fmla="*/ 0 h 3945299"/>
              <a:gd name="connsiteX1" fmla="*/ 4816486 w 4956705"/>
              <a:gd name="connsiteY1" fmla="*/ 989335 h 3945299"/>
              <a:gd name="connsiteX2" fmla="*/ 4956705 w 4956705"/>
              <a:gd name="connsiteY2" fmla="*/ 1176848 h 3945299"/>
              <a:gd name="connsiteX3" fmla="*/ 4956705 w 4956705"/>
              <a:gd name="connsiteY3" fmla="*/ 3945299 h 3945299"/>
              <a:gd name="connsiteX4" fmla="*/ 294783 w 4956705"/>
              <a:gd name="connsiteY4" fmla="*/ 3945299 h 3945299"/>
              <a:gd name="connsiteX5" fmla="*/ 213645 w 4956705"/>
              <a:gd name="connsiteY5" fmla="*/ 3776866 h 3945299"/>
              <a:gd name="connsiteX6" fmla="*/ 0 w 4956705"/>
              <a:gd name="connsiteY6" fmla="*/ 2718646 h 3945299"/>
              <a:gd name="connsiteX7" fmla="*/ 2718646 w 4956705"/>
              <a:gd name="connsiteY7" fmla="*/ 0 h 394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6705" h="3945299">
                <a:moveTo>
                  <a:pt x="2718646" y="0"/>
                </a:moveTo>
                <a:cubicBezTo>
                  <a:pt x="3563221" y="0"/>
                  <a:pt x="4317846" y="385123"/>
                  <a:pt x="4816486" y="989335"/>
                </a:cubicBezTo>
                <a:lnTo>
                  <a:pt x="4956705" y="1176848"/>
                </a:lnTo>
                <a:lnTo>
                  <a:pt x="4956705" y="3945299"/>
                </a:lnTo>
                <a:lnTo>
                  <a:pt x="294783" y="3945299"/>
                </a:lnTo>
                <a:lnTo>
                  <a:pt x="213645" y="3776866"/>
                </a:lnTo>
                <a:cubicBezTo>
                  <a:pt x="76074" y="3451612"/>
                  <a:pt x="0" y="3094013"/>
                  <a:pt x="0" y="2718646"/>
                </a:cubicBezTo>
                <a:cubicBezTo>
                  <a:pt x="0" y="1217179"/>
                  <a:pt x="1217179" y="0"/>
                  <a:pt x="2718646" y="0"/>
                </a:cubicBezTo>
                <a:close/>
              </a:path>
            </a:pathLst>
          </a:custGeom>
          <a:solidFill>
            <a:srgbClr val="FFFFFF"/>
          </a:solidFill>
          <a:ln>
            <a:gradFill>
              <a:gsLst>
                <a:gs pos="0">
                  <a:schemeClr val="accent2"/>
                </a:gs>
                <a:gs pos="23000">
                  <a:schemeClr val="accent2"/>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1F491C7-25E4-478B-A1F6-236242A6E053}"/>
              </a:ext>
            </a:extLst>
          </p:cNvPr>
          <p:cNvPicPr>
            <a:picLocks noChangeAspect="1"/>
          </p:cNvPicPr>
          <p:nvPr/>
        </p:nvPicPr>
        <p:blipFill rotWithShape="1">
          <a:blip r:embed="rId4"/>
          <a:srcRect r="3" b="3197"/>
          <a:stretch/>
        </p:blipFill>
        <p:spPr>
          <a:xfrm>
            <a:off x="20" y="3076732"/>
            <a:ext cx="4792654" cy="3781268"/>
          </a:xfrm>
          <a:custGeom>
            <a:avLst/>
            <a:gdLst/>
            <a:ahLst/>
            <a:cxnLst/>
            <a:rect l="l" t="t" r="r" b="b"/>
            <a:pathLst>
              <a:path w="4792674" h="3781268">
                <a:moveTo>
                  <a:pt x="2238059" y="0"/>
                </a:moveTo>
                <a:cubicBezTo>
                  <a:pt x="3648934" y="0"/>
                  <a:pt x="4792674" y="1143740"/>
                  <a:pt x="4792674" y="2554615"/>
                </a:cubicBezTo>
                <a:cubicBezTo>
                  <a:pt x="4792674" y="2995514"/>
                  <a:pt x="4680980" y="3410325"/>
                  <a:pt x="4484346" y="3772297"/>
                </a:cubicBezTo>
                <a:lnTo>
                  <a:pt x="4478895" y="3781268"/>
                </a:lnTo>
                <a:lnTo>
                  <a:pt x="0" y="3781268"/>
                </a:lnTo>
                <a:lnTo>
                  <a:pt x="0" y="1323391"/>
                </a:lnTo>
                <a:lnTo>
                  <a:pt x="119732" y="1126306"/>
                </a:lnTo>
                <a:cubicBezTo>
                  <a:pt x="578815" y="446774"/>
                  <a:pt x="1356262" y="0"/>
                  <a:pt x="2238059" y="0"/>
                </a:cubicBezTo>
                <a:close/>
              </a:path>
            </a:pathLst>
          </a:custGeom>
        </p:spPr>
      </p:pic>
      <p:sp>
        <p:nvSpPr>
          <p:cNvPr id="5" name="Content Placeholder 4"/>
          <p:cNvSpPr>
            <a:spLocks noGrp="1"/>
          </p:cNvSpPr>
          <p:nvPr>
            <p:ph idx="1"/>
          </p:nvPr>
        </p:nvSpPr>
        <p:spPr>
          <a:xfrm>
            <a:off x="6405094" y="2421682"/>
            <a:ext cx="4977578" cy="3639289"/>
          </a:xfrm>
        </p:spPr>
        <p:txBody>
          <a:bodyPr vert="horz" lIns="91440" tIns="45720" rIns="91440" bIns="45720" rtlCol="0" anchor="ctr">
            <a:normAutofit/>
          </a:bodyPr>
          <a:lstStyle/>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p:txBody>
      </p:sp>
      <p:sp>
        <p:nvSpPr>
          <p:cNvPr id="3" name="TextBox 2">
            <a:extLst>
              <a:ext uri="{FF2B5EF4-FFF2-40B4-BE49-F238E27FC236}">
                <a16:creationId xmlns:a16="http://schemas.microsoft.com/office/drawing/2014/main" id="{EE494029-7851-43F9-B853-E4DEAA214F5F}"/>
              </a:ext>
            </a:extLst>
          </p:cNvPr>
          <p:cNvSpPr txBox="1"/>
          <p:nvPr/>
        </p:nvSpPr>
        <p:spPr>
          <a:xfrm>
            <a:off x="5644936" y="1971350"/>
            <a:ext cx="6177516" cy="4385816"/>
          </a:xfrm>
          <a:prstGeom prst="rect">
            <a:avLst/>
          </a:prstGeom>
          <a:noFill/>
        </p:spPr>
        <p:txBody>
          <a:bodyPr wrap="square" rtlCol="0">
            <a:spAutoFit/>
          </a:bodyPr>
          <a:lstStyle/>
          <a:p>
            <a:pPr algn="ctr">
              <a:spcAft>
                <a:spcPts val="600"/>
              </a:spcAft>
            </a:pPr>
            <a:r>
              <a:rPr lang="en-US" sz="2400" dirty="0"/>
              <a:t>A futurist works in the field of futurology. </a:t>
            </a:r>
          </a:p>
          <a:p>
            <a:pPr algn="ctr">
              <a:spcAft>
                <a:spcPts val="600"/>
              </a:spcAft>
            </a:pPr>
            <a:endParaRPr lang="en-US" sz="2400" dirty="0"/>
          </a:p>
          <a:p>
            <a:pPr algn="ctr">
              <a:spcAft>
                <a:spcPts val="600"/>
              </a:spcAft>
            </a:pPr>
            <a:r>
              <a:rPr lang="en-US" sz="2400" dirty="0"/>
              <a:t>It’s becoming more difficult to predict what’s going to happen and governments are looking for people who can provide reassurance on the best way to move forward. </a:t>
            </a:r>
          </a:p>
          <a:p>
            <a:pPr algn="ctr">
              <a:spcAft>
                <a:spcPts val="600"/>
              </a:spcAft>
            </a:pPr>
            <a:r>
              <a:rPr lang="en-US" sz="2400" dirty="0"/>
              <a:t>History students’ critical thinking skills prepare them well for this role. They will communicate how the world is changing to the general public and explain how this might affect the global population.</a:t>
            </a:r>
            <a:endParaRPr lang="en-GB" sz="2400" dirty="0"/>
          </a:p>
        </p:txBody>
      </p:sp>
    </p:spTree>
    <p:extLst>
      <p:ext uri="{BB962C8B-B14F-4D97-AF65-F5344CB8AC3E}">
        <p14:creationId xmlns:p14="http://schemas.microsoft.com/office/powerpoint/2010/main" val="1421970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 name="Rectangle 77">
            <a:extLst>
              <a:ext uri="{FF2B5EF4-FFF2-40B4-BE49-F238E27FC236}">
                <a16:creationId xmlns:a16="http://schemas.microsoft.com/office/drawing/2014/main" id="{DEE5C6BA-FE2A-4C38-8D88-E70C06E54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83095"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0" name="Picture 79">
            <a:extLst>
              <a:ext uri="{FF2B5EF4-FFF2-40B4-BE49-F238E27FC236}">
                <a16:creationId xmlns:a16="http://schemas.microsoft.com/office/drawing/2014/main" id="{53E66F28-0926-4CFB-BDAB-646CAB184CB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p:cNvSpPr txBox="1"/>
          <p:nvPr/>
        </p:nvSpPr>
        <p:spPr>
          <a:xfrm>
            <a:off x="6483095" y="517298"/>
            <a:ext cx="4977976" cy="1454051"/>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FF00FF"/>
            </a:solidFill>
          </a:ln>
        </p:spPr>
        <p:txBody>
          <a:bodyPr vert="horz" lIns="91440" tIns="45720" rIns="91440" bIns="45720" rtlCol="0" anchor="ctr">
            <a:normAutofit/>
          </a:bodyPr>
          <a:lstStyle/>
          <a:p>
            <a:pPr algn="ctr">
              <a:lnSpc>
                <a:spcPct val="90000"/>
              </a:lnSpc>
              <a:spcBef>
                <a:spcPct val="0"/>
              </a:spcBef>
              <a:spcAft>
                <a:spcPts val="600"/>
              </a:spcAft>
            </a:pPr>
            <a:r>
              <a:rPr lang="en-US" sz="2400" b="1" kern="1200" dirty="0">
                <a:solidFill>
                  <a:srgbClr val="000000"/>
                </a:solidFill>
                <a:latin typeface="+mj-lt"/>
                <a:ea typeface="+mj-ea"/>
                <a:cs typeface="+mj-cs"/>
              </a:rPr>
              <a:t>Geography</a:t>
            </a:r>
          </a:p>
          <a:p>
            <a:pPr>
              <a:lnSpc>
                <a:spcPct val="90000"/>
              </a:lnSpc>
              <a:spcBef>
                <a:spcPct val="0"/>
              </a:spcBef>
              <a:spcAft>
                <a:spcPts val="600"/>
              </a:spcAft>
            </a:pPr>
            <a:endParaRPr lang="en-US" sz="2400" b="1" kern="1200" dirty="0">
              <a:solidFill>
                <a:srgbClr val="000000"/>
              </a:solidFill>
              <a:latin typeface="+mj-lt"/>
              <a:ea typeface="+mj-ea"/>
              <a:cs typeface="+mj-cs"/>
            </a:endParaRPr>
          </a:p>
          <a:p>
            <a:pPr>
              <a:lnSpc>
                <a:spcPct val="90000"/>
              </a:lnSpc>
              <a:spcBef>
                <a:spcPct val="0"/>
              </a:spcBef>
              <a:spcAft>
                <a:spcPts val="600"/>
              </a:spcAft>
            </a:pPr>
            <a:r>
              <a:rPr lang="en-US" sz="2400" b="1" kern="1200" dirty="0">
                <a:solidFill>
                  <a:srgbClr val="000000"/>
                </a:solidFill>
                <a:latin typeface="+mj-lt"/>
                <a:ea typeface="+mj-ea"/>
                <a:cs typeface="+mj-cs"/>
              </a:rPr>
              <a:t>Aerial or Underwater Robot Operator</a:t>
            </a:r>
          </a:p>
        </p:txBody>
      </p:sp>
      <p:sp>
        <p:nvSpPr>
          <p:cNvPr id="82" name="Freeform 60">
            <a:extLst>
              <a:ext uri="{FF2B5EF4-FFF2-40B4-BE49-F238E27FC236}">
                <a16:creationId xmlns:a16="http://schemas.microsoft.com/office/drawing/2014/main" id="{DE9FA85F-F0FB-4952-A05F-04CC67B18E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20409" y="1"/>
            <a:ext cx="3960192" cy="2251543"/>
          </a:xfrm>
          <a:custGeom>
            <a:avLst/>
            <a:gdLst>
              <a:gd name="connsiteX0" fmla="*/ 20753 w 3960192"/>
              <a:gd name="connsiteY0" fmla="*/ 0 h 2251543"/>
              <a:gd name="connsiteX1" fmla="*/ 3939439 w 3960192"/>
              <a:gd name="connsiteY1" fmla="*/ 0 h 2251543"/>
              <a:gd name="connsiteX2" fmla="*/ 3949969 w 3960192"/>
              <a:gd name="connsiteY2" fmla="*/ 68994 h 2251543"/>
              <a:gd name="connsiteX3" fmla="*/ 3960192 w 3960192"/>
              <a:gd name="connsiteY3" fmla="*/ 271447 h 2251543"/>
              <a:gd name="connsiteX4" fmla="*/ 1980096 w 3960192"/>
              <a:gd name="connsiteY4" fmla="*/ 2251543 h 2251543"/>
              <a:gd name="connsiteX5" fmla="*/ 0 w 3960192"/>
              <a:gd name="connsiteY5" fmla="*/ 271447 h 2251543"/>
              <a:gd name="connsiteX6" fmla="*/ 10223 w 3960192"/>
              <a:gd name="connsiteY6" fmla="*/ 68994 h 225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0192" h="2251543">
                <a:moveTo>
                  <a:pt x="20753" y="0"/>
                </a:moveTo>
                <a:lnTo>
                  <a:pt x="3939439" y="0"/>
                </a:lnTo>
                <a:lnTo>
                  <a:pt x="3949969" y="68994"/>
                </a:lnTo>
                <a:cubicBezTo>
                  <a:pt x="3956729" y="135559"/>
                  <a:pt x="3960192" y="203099"/>
                  <a:pt x="3960192" y="271447"/>
                </a:cubicBezTo>
                <a:cubicBezTo>
                  <a:pt x="3960192" y="1365024"/>
                  <a:pt x="3073673" y="2251543"/>
                  <a:pt x="1980096" y="2251543"/>
                </a:cubicBezTo>
                <a:cubicBezTo>
                  <a:pt x="886519" y="2251543"/>
                  <a:pt x="0" y="1365024"/>
                  <a:pt x="0" y="271447"/>
                </a:cubicBezTo>
                <a:cubicBezTo>
                  <a:pt x="0" y="203099"/>
                  <a:pt x="3463" y="135559"/>
                  <a:pt x="10223" y="68994"/>
                </a:cubicBezTo>
                <a:close/>
              </a:path>
            </a:pathLst>
          </a:custGeom>
          <a:solidFill>
            <a:srgbClr val="FFFFFF"/>
          </a:solidFill>
          <a:ln>
            <a:gradFill>
              <a:gsLst>
                <a:gs pos="0">
                  <a:schemeClr val="accent2"/>
                </a:gs>
                <a:gs pos="23000">
                  <a:schemeClr val="accent2"/>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A picture containing flower, table&#10;&#10;Description automatically generated">
            <a:extLst>
              <a:ext uri="{FF2B5EF4-FFF2-40B4-BE49-F238E27FC236}">
                <a16:creationId xmlns:a16="http://schemas.microsoft.com/office/drawing/2014/main" id="{12A9CBD8-B224-451F-BF2D-CA6E071C32D1}"/>
              </a:ext>
            </a:extLst>
          </p:cNvPr>
          <p:cNvPicPr>
            <a:picLocks noChangeAspect="1"/>
          </p:cNvPicPr>
          <p:nvPr/>
        </p:nvPicPr>
        <p:blipFill rotWithShape="1">
          <a:blip r:embed="rId3">
            <a:alphaModFix/>
          </a:blip>
          <a:srcRect t="13304" r="1" b="9934"/>
          <a:stretch/>
        </p:blipFill>
        <p:spPr>
          <a:xfrm>
            <a:off x="1860024" y="1"/>
            <a:ext cx="3674754" cy="2106932"/>
          </a:xfrm>
          <a:custGeom>
            <a:avLst/>
            <a:gdLst/>
            <a:ahLst/>
            <a:cxnLst/>
            <a:rect l="l" t="t" r="r" b="b"/>
            <a:pathLst>
              <a:path w="3674754" h="2106932">
                <a:moveTo>
                  <a:pt x="21954" y="0"/>
                </a:moveTo>
                <a:lnTo>
                  <a:pt x="3652800" y="0"/>
                </a:lnTo>
                <a:lnTo>
                  <a:pt x="3665268" y="81694"/>
                </a:lnTo>
                <a:cubicBezTo>
                  <a:pt x="3671541" y="143461"/>
                  <a:pt x="3674754" y="206133"/>
                  <a:pt x="3674754" y="269555"/>
                </a:cubicBezTo>
                <a:cubicBezTo>
                  <a:pt x="3674754" y="1284311"/>
                  <a:pt x="2852132" y="2106932"/>
                  <a:pt x="1837377" y="2106932"/>
                </a:cubicBezTo>
                <a:cubicBezTo>
                  <a:pt x="822622" y="2106932"/>
                  <a:pt x="0" y="1284311"/>
                  <a:pt x="0" y="269555"/>
                </a:cubicBezTo>
                <a:cubicBezTo>
                  <a:pt x="0" y="206133"/>
                  <a:pt x="3214" y="143461"/>
                  <a:pt x="9486" y="81694"/>
                </a:cubicBezTo>
                <a:close/>
              </a:path>
            </a:pathLst>
          </a:custGeom>
          <a:effectLst>
            <a:softEdge rad="0"/>
          </a:effectLst>
        </p:spPr>
      </p:pic>
      <p:sp>
        <p:nvSpPr>
          <p:cNvPr id="84" name="Freeform 68">
            <a:extLst>
              <a:ext uri="{FF2B5EF4-FFF2-40B4-BE49-F238E27FC236}">
                <a16:creationId xmlns:a16="http://schemas.microsoft.com/office/drawing/2014/main" id="{FEBD362A-CC27-47D9-8FC3-A5E91BA07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2701"/>
            <a:ext cx="4956705" cy="3945299"/>
          </a:xfrm>
          <a:custGeom>
            <a:avLst/>
            <a:gdLst>
              <a:gd name="connsiteX0" fmla="*/ 2718646 w 4956705"/>
              <a:gd name="connsiteY0" fmla="*/ 0 h 3945299"/>
              <a:gd name="connsiteX1" fmla="*/ 4816486 w 4956705"/>
              <a:gd name="connsiteY1" fmla="*/ 989335 h 3945299"/>
              <a:gd name="connsiteX2" fmla="*/ 4956705 w 4956705"/>
              <a:gd name="connsiteY2" fmla="*/ 1176848 h 3945299"/>
              <a:gd name="connsiteX3" fmla="*/ 4956705 w 4956705"/>
              <a:gd name="connsiteY3" fmla="*/ 3945299 h 3945299"/>
              <a:gd name="connsiteX4" fmla="*/ 294783 w 4956705"/>
              <a:gd name="connsiteY4" fmla="*/ 3945299 h 3945299"/>
              <a:gd name="connsiteX5" fmla="*/ 213645 w 4956705"/>
              <a:gd name="connsiteY5" fmla="*/ 3776866 h 3945299"/>
              <a:gd name="connsiteX6" fmla="*/ 0 w 4956705"/>
              <a:gd name="connsiteY6" fmla="*/ 2718646 h 3945299"/>
              <a:gd name="connsiteX7" fmla="*/ 2718646 w 4956705"/>
              <a:gd name="connsiteY7" fmla="*/ 0 h 394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6705" h="3945299">
                <a:moveTo>
                  <a:pt x="2718646" y="0"/>
                </a:moveTo>
                <a:cubicBezTo>
                  <a:pt x="3563221" y="0"/>
                  <a:pt x="4317846" y="385123"/>
                  <a:pt x="4816486" y="989335"/>
                </a:cubicBezTo>
                <a:lnTo>
                  <a:pt x="4956705" y="1176848"/>
                </a:lnTo>
                <a:lnTo>
                  <a:pt x="4956705" y="3945299"/>
                </a:lnTo>
                <a:lnTo>
                  <a:pt x="294783" y="3945299"/>
                </a:lnTo>
                <a:lnTo>
                  <a:pt x="213645" y="3776866"/>
                </a:lnTo>
                <a:cubicBezTo>
                  <a:pt x="76074" y="3451612"/>
                  <a:pt x="0" y="3094013"/>
                  <a:pt x="0" y="2718646"/>
                </a:cubicBezTo>
                <a:cubicBezTo>
                  <a:pt x="0" y="1217179"/>
                  <a:pt x="1217179" y="0"/>
                  <a:pt x="2718646" y="0"/>
                </a:cubicBezTo>
                <a:close/>
              </a:path>
            </a:pathLst>
          </a:custGeom>
          <a:solidFill>
            <a:srgbClr val="FFFFFF"/>
          </a:solidFill>
          <a:ln>
            <a:gradFill>
              <a:gsLst>
                <a:gs pos="0">
                  <a:schemeClr val="accent2"/>
                </a:gs>
                <a:gs pos="23000">
                  <a:schemeClr val="accent2"/>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5A2F85A9-85B8-4225-89AA-C2F294610EE0}"/>
              </a:ext>
            </a:extLst>
          </p:cNvPr>
          <p:cNvPicPr>
            <a:picLocks noChangeAspect="1"/>
          </p:cNvPicPr>
          <p:nvPr/>
        </p:nvPicPr>
        <p:blipFill rotWithShape="1">
          <a:blip r:embed="rId4"/>
          <a:srcRect t="10622" r="-2" b="16218"/>
          <a:stretch/>
        </p:blipFill>
        <p:spPr>
          <a:xfrm>
            <a:off x="20" y="3076732"/>
            <a:ext cx="4792654" cy="3781268"/>
          </a:xfrm>
          <a:custGeom>
            <a:avLst/>
            <a:gdLst/>
            <a:ahLst/>
            <a:cxnLst/>
            <a:rect l="l" t="t" r="r" b="b"/>
            <a:pathLst>
              <a:path w="4792674" h="3781268">
                <a:moveTo>
                  <a:pt x="2238059" y="0"/>
                </a:moveTo>
                <a:cubicBezTo>
                  <a:pt x="3648934" y="0"/>
                  <a:pt x="4792674" y="1143740"/>
                  <a:pt x="4792674" y="2554615"/>
                </a:cubicBezTo>
                <a:cubicBezTo>
                  <a:pt x="4792674" y="2995514"/>
                  <a:pt x="4680980" y="3410325"/>
                  <a:pt x="4484346" y="3772297"/>
                </a:cubicBezTo>
                <a:lnTo>
                  <a:pt x="4478895" y="3781268"/>
                </a:lnTo>
                <a:lnTo>
                  <a:pt x="0" y="3781268"/>
                </a:lnTo>
                <a:lnTo>
                  <a:pt x="0" y="1323391"/>
                </a:lnTo>
                <a:lnTo>
                  <a:pt x="119732" y="1126306"/>
                </a:lnTo>
                <a:cubicBezTo>
                  <a:pt x="578815" y="446774"/>
                  <a:pt x="1356262" y="0"/>
                  <a:pt x="2238059" y="0"/>
                </a:cubicBezTo>
                <a:close/>
              </a:path>
            </a:pathLst>
          </a:custGeom>
        </p:spPr>
      </p:pic>
      <p:sp>
        <p:nvSpPr>
          <p:cNvPr id="5" name="Content Placeholder 4"/>
          <p:cNvSpPr>
            <a:spLocks noGrp="1"/>
          </p:cNvSpPr>
          <p:nvPr>
            <p:ph idx="1"/>
          </p:nvPr>
        </p:nvSpPr>
        <p:spPr>
          <a:xfrm>
            <a:off x="6405094" y="2421682"/>
            <a:ext cx="4977578" cy="3639289"/>
          </a:xfrm>
        </p:spPr>
        <p:txBody>
          <a:bodyPr vert="horz" lIns="91440" tIns="45720" rIns="91440" bIns="45720" rtlCol="0" anchor="ctr">
            <a:normAutofit/>
          </a:bodyPr>
          <a:lstStyle/>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a:p>
            <a:endParaRPr lang="en-US" sz="2000">
              <a:solidFill>
                <a:srgbClr val="000000"/>
              </a:solidFill>
            </a:endParaRPr>
          </a:p>
        </p:txBody>
      </p:sp>
      <p:sp>
        <p:nvSpPr>
          <p:cNvPr id="3" name="TextBox 2">
            <a:extLst>
              <a:ext uri="{FF2B5EF4-FFF2-40B4-BE49-F238E27FC236}">
                <a16:creationId xmlns:a16="http://schemas.microsoft.com/office/drawing/2014/main" id="{EE494029-7851-43F9-B853-E4DEAA214F5F}"/>
              </a:ext>
            </a:extLst>
          </p:cNvPr>
          <p:cNvSpPr txBox="1"/>
          <p:nvPr/>
        </p:nvSpPr>
        <p:spPr>
          <a:xfrm>
            <a:off x="5644936" y="1971350"/>
            <a:ext cx="6177516" cy="4016484"/>
          </a:xfrm>
          <a:prstGeom prst="rect">
            <a:avLst/>
          </a:prstGeom>
          <a:noFill/>
        </p:spPr>
        <p:txBody>
          <a:bodyPr wrap="square" rtlCol="0">
            <a:spAutoFit/>
          </a:bodyPr>
          <a:lstStyle/>
          <a:p>
            <a:pPr algn="ctr">
              <a:spcAft>
                <a:spcPts val="600"/>
              </a:spcAft>
            </a:pPr>
            <a:endParaRPr lang="en-US" sz="2400" dirty="0"/>
          </a:p>
          <a:p>
            <a:pPr algn="ctr">
              <a:spcAft>
                <a:spcPts val="600"/>
              </a:spcAft>
            </a:pPr>
            <a:r>
              <a:rPr lang="en-US" sz="2400" dirty="0"/>
              <a:t>There’s exciting new technology for carrying out surveys, including remote-operated aerial drones, which can be used to assess disaster zones. </a:t>
            </a:r>
          </a:p>
          <a:p>
            <a:pPr algn="ctr">
              <a:spcAft>
                <a:spcPts val="600"/>
              </a:spcAft>
            </a:pPr>
            <a:endParaRPr lang="en-US" sz="2400" dirty="0"/>
          </a:p>
          <a:p>
            <a:pPr algn="ctr">
              <a:spcAft>
                <a:spcPts val="600"/>
              </a:spcAft>
            </a:pPr>
            <a:r>
              <a:rPr lang="en-US" sz="2400" dirty="0"/>
              <a:t>Remote-operated underwater vehicles can be sent to survey the deepest parts of the ocean and help us learn more about this fascinating environment.</a:t>
            </a:r>
            <a:endParaRPr lang="en-GB" sz="2400" dirty="0"/>
          </a:p>
        </p:txBody>
      </p:sp>
    </p:spTree>
    <p:extLst>
      <p:ext uri="{BB962C8B-B14F-4D97-AF65-F5344CB8AC3E}">
        <p14:creationId xmlns:p14="http://schemas.microsoft.com/office/powerpoint/2010/main" val="1894929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2BE0FBB-170F-4721-9564-88338FEF3978}"/>
              </a:ext>
            </a:extLst>
          </p:cNvPr>
          <p:cNvSpPr txBox="1"/>
          <p:nvPr/>
        </p:nvSpPr>
        <p:spPr>
          <a:xfrm>
            <a:off x="6446520" y="328204"/>
            <a:ext cx="5102351" cy="1676603"/>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7030A0"/>
            </a:solidFill>
          </a:ln>
        </p:spPr>
        <p:txBody>
          <a:bodyPr vert="horz" lIns="91440" tIns="45720" rIns="91440" bIns="45720" rtlCol="0" anchor="ctr">
            <a:normAutofit/>
          </a:bodyPr>
          <a:lstStyle/>
          <a:p>
            <a:pPr algn="ctr">
              <a:lnSpc>
                <a:spcPct val="90000"/>
              </a:lnSpc>
              <a:spcBef>
                <a:spcPct val="0"/>
              </a:spcBef>
              <a:spcAft>
                <a:spcPts val="600"/>
              </a:spcAft>
            </a:pPr>
            <a:r>
              <a:rPr lang="en-US" sz="3100" b="1" dirty="0">
                <a:latin typeface="+mj-lt"/>
                <a:ea typeface="+mj-ea"/>
                <a:cs typeface="+mj-cs"/>
              </a:rPr>
              <a:t>Languages</a:t>
            </a:r>
          </a:p>
          <a:p>
            <a:pPr algn="ctr">
              <a:lnSpc>
                <a:spcPct val="90000"/>
              </a:lnSpc>
              <a:spcBef>
                <a:spcPct val="0"/>
              </a:spcBef>
              <a:spcAft>
                <a:spcPts val="600"/>
              </a:spcAft>
            </a:pPr>
            <a:endParaRPr lang="en-US" sz="3100" b="1" dirty="0">
              <a:latin typeface="+mj-lt"/>
              <a:ea typeface="+mj-ea"/>
              <a:cs typeface="+mj-cs"/>
            </a:endParaRPr>
          </a:p>
          <a:p>
            <a:pPr algn="ctr">
              <a:lnSpc>
                <a:spcPct val="90000"/>
              </a:lnSpc>
              <a:spcBef>
                <a:spcPct val="0"/>
              </a:spcBef>
              <a:spcAft>
                <a:spcPts val="600"/>
              </a:spcAft>
            </a:pPr>
            <a:r>
              <a:rPr lang="en-US" sz="3100" b="1" dirty="0">
                <a:latin typeface="+mj-lt"/>
                <a:ea typeface="+mj-ea"/>
                <a:cs typeface="+mj-cs"/>
              </a:rPr>
              <a:t>Translator and App Developer</a:t>
            </a:r>
          </a:p>
        </p:txBody>
      </p:sp>
      <p:sp>
        <p:nvSpPr>
          <p:cNvPr id="80" name="Rectangle 79">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61888" cy="6858000"/>
          </a:xfrm>
          <a:prstGeom prst="rect">
            <a:avLst/>
          </a:prstGeom>
          <a:solidFill>
            <a:srgbClr val="3288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86D1C98C-5F88-411E-860D-A34F5BDB145A}"/>
              </a:ext>
            </a:extLst>
          </p:cNvPr>
          <p:cNvPicPr>
            <a:picLocks noChangeAspect="1"/>
          </p:cNvPicPr>
          <p:nvPr/>
        </p:nvPicPr>
        <p:blipFill>
          <a:blip r:embed="rId2"/>
          <a:stretch>
            <a:fillRect/>
          </a:stretch>
        </p:blipFill>
        <p:spPr>
          <a:xfrm>
            <a:off x="1659096" y="691784"/>
            <a:ext cx="2497392" cy="2322576"/>
          </a:xfrm>
          <a:prstGeom prst="rect">
            <a:avLst/>
          </a:prstGeom>
        </p:spPr>
      </p:pic>
      <p:sp>
        <p:nvSpPr>
          <p:cNvPr id="84"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 Many workers are multi-lingual nowadays ">
            <a:extLst>
              <a:ext uri="{FF2B5EF4-FFF2-40B4-BE49-F238E27FC236}">
                <a16:creationId xmlns:a16="http://schemas.microsoft.com/office/drawing/2014/main" id="{896DE856-E52E-415B-8DB2-EBBA06E6B0E2}"/>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tretch>
            <a:fillRect/>
          </a:stretch>
        </p:blipFill>
        <p:spPr bwMode="auto">
          <a:xfrm>
            <a:off x="1161494" y="3721608"/>
            <a:ext cx="3492595" cy="2322576"/>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437376" y="2438400"/>
            <a:ext cx="5102351" cy="3785419"/>
          </a:xfrm>
        </p:spPr>
        <p:txBody>
          <a:bodyPr vert="horz" lIns="91440" tIns="45720" rIns="91440" bIns="45720" rtlCol="0">
            <a:normAutofit/>
          </a:bodyPr>
          <a:lstStyle/>
          <a:p>
            <a:endParaRPr lang="en-US" sz="2000"/>
          </a:p>
          <a:p>
            <a:endParaRPr lang="en-US" sz="2000"/>
          </a:p>
          <a:p>
            <a:endParaRPr lang="en-US" sz="2000"/>
          </a:p>
          <a:p>
            <a:endParaRPr lang="en-US" sz="2000"/>
          </a:p>
          <a:p>
            <a:endParaRPr lang="en-US" sz="2000"/>
          </a:p>
          <a:p>
            <a:endParaRPr lang="en-US" sz="2000"/>
          </a:p>
          <a:p>
            <a:endParaRPr lang="en-US" sz="2000"/>
          </a:p>
        </p:txBody>
      </p:sp>
      <p:sp>
        <p:nvSpPr>
          <p:cNvPr id="3" name="TextBox 2">
            <a:extLst>
              <a:ext uri="{FF2B5EF4-FFF2-40B4-BE49-F238E27FC236}">
                <a16:creationId xmlns:a16="http://schemas.microsoft.com/office/drawing/2014/main" id="{EE494029-7851-43F9-B853-E4DEAA214F5F}"/>
              </a:ext>
            </a:extLst>
          </p:cNvPr>
          <p:cNvSpPr txBox="1"/>
          <p:nvPr/>
        </p:nvSpPr>
        <p:spPr>
          <a:xfrm>
            <a:off x="5899793" y="2284395"/>
            <a:ext cx="6177516" cy="4093428"/>
          </a:xfrm>
          <a:prstGeom prst="rect">
            <a:avLst/>
          </a:prstGeom>
          <a:noFill/>
        </p:spPr>
        <p:txBody>
          <a:bodyPr wrap="square" rtlCol="0">
            <a:spAutoFit/>
          </a:bodyPr>
          <a:lstStyle/>
          <a:p>
            <a:pPr algn="ctr">
              <a:spcAft>
                <a:spcPts val="600"/>
              </a:spcAft>
            </a:pPr>
            <a:r>
              <a:rPr lang="en-US" sz="2400" dirty="0"/>
              <a:t>The need to communicate across borders is growing. </a:t>
            </a:r>
          </a:p>
          <a:p>
            <a:pPr algn="ctr">
              <a:spcAft>
                <a:spcPts val="600"/>
              </a:spcAft>
            </a:pPr>
            <a:endParaRPr lang="en-US" sz="2400" dirty="0"/>
          </a:p>
          <a:p>
            <a:pPr algn="ctr">
              <a:spcAft>
                <a:spcPts val="600"/>
              </a:spcAft>
            </a:pPr>
            <a:r>
              <a:rPr lang="en-US" sz="2400" dirty="0"/>
              <a:t>Linguists can use their language knowledge and skills to develop translation apps. </a:t>
            </a:r>
          </a:p>
          <a:p>
            <a:pPr algn="ctr">
              <a:spcAft>
                <a:spcPts val="600"/>
              </a:spcAft>
            </a:pPr>
            <a:endParaRPr lang="en-US" sz="2400" dirty="0"/>
          </a:p>
          <a:p>
            <a:pPr algn="ctr">
              <a:spcAft>
                <a:spcPts val="600"/>
              </a:spcAft>
            </a:pPr>
            <a:r>
              <a:rPr lang="en-US" sz="2400" dirty="0"/>
              <a:t>They can also help programmers think about user experience and cultural differences when creating apps to help support global communication.</a:t>
            </a:r>
            <a:endParaRPr lang="en-GB" sz="2400" dirty="0"/>
          </a:p>
        </p:txBody>
      </p:sp>
    </p:spTree>
    <p:extLst>
      <p:ext uri="{BB962C8B-B14F-4D97-AF65-F5344CB8AC3E}">
        <p14:creationId xmlns:p14="http://schemas.microsoft.com/office/powerpoint/2010/main" val="192843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6592824" y="337907"/>
            <a:ext cx="5102351" cy="1676603"/>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00B0F0"/>
            </a:solidFill>
          </a:ln>
        </p:spPr>
        <p:txBody>
          <a:bodyPr vert="horz" lIns="91440" tIns="45720" rIns="91440" bIns="45720" rtlCol="0" anchor="ctr">
            <a:normAutofit/>
          </a:bodyPr>
          <a:lstStyle/>
          <a:p>
            <a:pPr algn="ctr">
              <a:lnSpc>
                <a:spcPct val="90000"/>
              </a:lnSpc>
              <a:spcBef>
                <a:spcPct val="0"/>
              </a:spcBef>
              <a:spcAft>
                <a:spcPts val="600"/>
              </a:spcAft>
            </a:pPr>
            <a:r>
              <a:rPr lang="en-US" sz="2400" b="1" dirty="0">
                <a:latin typeface="+mj-lt"/>
                <a:ea typeface="+mj-ea"/>
                <a:cs typeface="+mj-cs"/>
              </a:rPr>
              <a:t>English</a:t>
            </a:r>
          </a:p>
          <a:p>
            <a:pPr algn="ctr">
              <a:lnSpc>
                <a:spcPct val="90000"/>
              </a:lnSpc>
              <a:spcBef>
                <a:spcPct val="0"/>
              </a:spcBef>
              <a:spcAft>
                <a:spcPts val="600"/>
              </a:spcAft>
            </a:pPr>
            <a:endParaRPr lang="en-US" sz="2400" b="1" dirty="0">
              <a:latin typeface="+mj-lt"/>
              <a:ea typeface="+mj-ea"/>
              <a:cs typeface="+mj-cs"/>
            </a:endParaRPr>
          </a:p>
          <a:p>
            <a:pPr algn="ctr">
              <a:lnSpc>
                <a:spcPct val="90000"/>
              </a:lnSpc>
              <a:spcBef>
                <a:spcPct val="0"/>
              </a:spcBef>
              <a:spcAft>
                <a:spcPts val="600"/>
              </a:spcAft>
            </a:pPr>
            <a:r>
              <a:rPr lang="en-US" sz="2400" b="1" dirty="0">
                <a:latin typeface="+mj-lt"/>
                <a:ea typeface="+mj-ea"/>
                <a:cs typeface="+mj-cs"/>
              </a:rPr>
              <a:t>UX and Human-machine interaction Designers</a:t>
            </a:r>
          </a:p>
        </p:txBody>
      </p:sp>
      <p:sp>
        <p:nvSpPr>
          <p:cNvPr id="192" name="Rectangle 191">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61888" cy="6858000"/>
          </a:xfrm>
          <a:prstGeom prst="rect">
            <a:avLst/>
          </a:prstGeom>
          <a:solidFill>
            <a:srgbClr val="3554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Creating ideas concept Free Vector">
            <a:extLst>
              <a:ext uri="{FF2B5EF4-FFF2-40B4-BE49-F238E27FC236}">
                <a16:creationId xmlns:a16="http://schemas.microsoft.com/office/drawing/2014/main" id="{243FF99F-EE4F-4E7F-BE9E-633908B50AB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46504" y="691784"/>
            <a:ext cx="2322576" cy="2322576"/>
          </a:xfrm>
          <a:prstGeom prst="rect">
            <a:avLst/>
          </a:prstGeom>
          <a:noFill/>
          <a:extLst>
            <a:ext uri="{909E8E84-426E-40DD-AFC4-6F175D3DCCD1}">
              <a14:hiddenFill xmlns:a14="http://schemas.microsoft.com/office/drawing/2010/main">
                <a:solidFill>
                  <a:srgbClr val="FFFFFF"/>
                </a:solidFill>
              </a14:hiddenFill>
            </a:ext>
          </a:extLst>
        </p:spPr>
      </p:pic>
      <p:sp>
        <p:nvSpPr>
          <p:cNvPr id="194"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ux-design">
            <a:extLst>
              <a:ext uri="{FF2B5EF4-FFF2-40B4-BE49-F238E27FC236}">
                <a16:creationId xmlns:a16="http://schemas.microsoft.com/office/drawing/2014/main" id="{5573094E-CE13-41BD-8329-3A966D3FE4D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tretch>
            <a:fillRect/>
          </a:stretch>
        </p:blipFill>
        <p:spPr bwMode="auto">
          <a:xfrm>
            <a:off x="804672" y="4236187"/>
            <a:ext cx="4206240" cy="1293418"/>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437376" y="2438400"/>
            <a:ext cx="5102351" cy="3785419"/>
          </a:xfrm>
        </p:spPr>
        <p:txBody>
          <a:bodyPr vert="horz" lIns="91440" tIns="45720" rIns="91440" bIns="45720" rtlCol="0">
            <a:normAutofit/>
          </a:bodyPr>
          <a:lstStyle/>
          <a:p>
            <a:endParaRPr lang="en-US" sz="2000"/>
          </a:p>
          <a:p>
            <a:endParaRPr lang="en-US" sz="2000"/>
          </a:p>
          <a:p>
            <a:endParaRPr lang="en-US" sz="2000"/>
          </a:p>
          <a:p>
            <a:endParaRPr lang="en-US" sz="2000"/>
          </a:p>
          <a:p>
            <a:endParaRPr lang="en-US" sz="2000"/>
          </a:p>
          <a:p>
            <a:endParaRPr lang="en-US" sz="2000"/>
          </a:p>
          <a:p>
            <a:endParaRPr lang="en-US" sz="2000"/>
          </a:p>
        </p:txBody>
      </p:sp>
      <p:sp>
        <p:nvSpPr>
          <p:cNvPr id="3" name="TextBox 2">
            <a:extLst>
              <a:ext uri="{FF2B5EF4-FFF2-40B4-BE49-F238E27FC236}">
                <a16:creationId xmlns:a16="http://schemas.microsoft.com/office/drawing/2014/main" id="{EE494029-7851-43F9-B853-E4DEAA214F5F}"/>
              </a:ext>
            </a:extLst>
          </p:cNvPr>
          <p:cNvSpPr txBox="1"/>
          <p:nvPr/>
        </p:nvSpPr>
        <p:spPr>
          <a:xfrm>
            <a:off x="5899793" y="2004807"/>
            <a:ext cx="6177516" cy="4462760"/>
          </a:xfrm>
          <a:prstGeom prst="rect">
            <a:avLst/>
          </a:prstGeom>
          <a:noFill/>
        </p:spPr>
        <p:txBody>
          <a:bodyPr wrap="square" rtlCol="0">
            <a:spAutoFit/>
          </a:bodyPr>
          <a:lstStyle/>
          <a:p>
            <a:pPr algn="ctr">
              <a:spcAft>
                <a:spcPts val="600"/>
              </a:spcAft>
            </a:pPr>
            <a:r>
              <a:rPr lang="en-US" sz="2400" dirty="0"/>
              <a:t>Every machine needs an interface. </a:t>
            </a:r>
          </a:p>
          <a:p>
            <a:pPr algn="ctr">
              <a:spcAft>
                <a:spcPts val="600"/>
              </a:spcAft>
            </a:pPr>
            <a:endParaRPr lang="en-US" sz="2400" dirty="0"/>
          </a:p>
          <a:p>
            <a:pPr algn="ctr">
              <a:spcAft>
                <a:spcPts val="600"/>
              </a:spcAft>
            </a:pPr>
            <a:r>
              <a:rPr lang="en-US" sz="2400" dirty="0"/>
              <a:t>Working out the best way for people to communicate with and operate new technology is a specialist job. </a:t>
            </a:r>
          </a:p>
          <a:p>
            <a:pPr algn="ctr">
              <a:spcAft>
                <a:spcPts val="600"/>
              </a:spcAft>
            </a:pPr>
            <a:endParaRPr lang="en-US" sz="2400" dirty="0"/>
          </a:p>
          <a:p>
            <a:pPr algn="ctr">
              <a:spcAft>
                <a:spcPts val="600"/>
              </a:spcAft>
            </a:pPr>
            <a:r>
              <a:rPr lang="en-US" sz="2400" dirty="0"/>
              <a:t>These professionals work with people as well as new technology to test ideas. Listening to and collecting feedback from end users and then explaining the changes that need to be made to designers is all part of the process.</a:t>
            </a:r>
            <a:endParaRPr lang="en-GB" sz="2400" dirty="0"/>
          </a:p>
        </p:txBody>
      </p:sp>
    </p:spTree>
    <p:extLst>
      <p:ext uri="{BB962C8B-B14F-4D97-AF65-F5344CB8AC3E}">
        <p14:creationId xmlns:p14="http://schemas.microsoft.com/office/powerpoint/2010/main" val="29540042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6592824" y="337907"/>
            <a:ext cx="5102351" cy="1676603"/>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00B0F0"/>
            </a:solidFill>
          </a:ln>
        </p:spPr>
        <p:txBody>
          <a:bodyPr vert="horz" lIns="91440" tIns="45720" rIns="91440" bIns="45720" rtlCol="0" anchor="ctr">
            <a:normAutofit/>
          </a:bodyPr>
          <a:lstStyle/>
          <a:p>
            <a:pPr algn="ctr">
              <a:lnSpc>
                <a:spcPct val="90000"/>
              </a:lnSpc>
              <a:spcBef>
                <a:spcPct val="0"/>
              </a:spcBef>
              <a:spcAft>
                <a:spcPts val="600"/>
              </a:spcAft>
            </a:pPr>
            <a:r>
              <a:rPr lang="en-US" sz="2400" b="1" dirty="0" err="1">
                <a:latin typeface="+mj-lt"/>
                <a:ea typeface="+mj-ea"/>
                <a:cs typeface="+mj-cs"/>
              </a:rPr>
              <a:t>Maths</a:t>
            </a:r>
            <a:endParaRPr lang="en-US" sz="2400" b="1" dirty="0">
              <a:latin typeface="+mj-lt"/>
              <a:ea typeface="+mj-ea"/>
              <a:cs typeface="+mj-cs"/>
            </a:endParaRPr>
          </a:p>
          <a:p>
            <a:pPr algn="ctr">
              <a:lnSpc>
                <a:spcPct val="90000"/>
              </a:lnSpc>
              <a:spcBef>
                <a:spcPct val="0"/>
              </a:spcBef>
              <a:spcAft>
                <a:spcPts val="600"/>
              </a:spcAft>
            </a:pPr>
            <a:endParaRPr lang="en-US" sz="2400" b="1" dirty="0">
              <a:latin typeface="+mj-lt"/>
              <a:ea typeface="+mj-ea"/>
              <a:cs typeface="+mj-cs"/>
            </a:endParaRPr>
          </a:p>
          <a:p>
            <a:pPr algn="ctr">
              <a:lnSpc>
                <a:spcPct val="90000"/>
              </a:lnSpc>
              <a:spcBef>
                <a:spcPct val="0"/>
              </a:spcBef>
              <a:spcAft>
                <a:spcPts val="600"/>
              </a:spcAft>
            </a:pPr>
            <a:r>
              <a:rPr lang="en-US" sz="2400" b="1" dirty="0">
                <a:latin typeface="+mj-lt"/>
                <a:ea typeface="+mj-ea"/>
                <a:cs typeface="+mj-cs"/>
              </a:rPr>
              <a:t>Blockchain Specialists</a:t>
            </a:r>
          </a:p>
        </p:txBody>
      </p:sp>
      <p:sp>
        <p:nvSpPr>
          <p:cNvPr id="192" name="Rectangle 191">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61888" cy="6858000"/>
          </a:xfrm>
          <a:prstGeom prst="rect">
            <a:avLst/>
          </a:prstGeom>
          <a:solidFill>
            <a:srgbClr val="3554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1"/>
          </p:nvPr>
        </p:nvSpPr>
        <p:spPr>
          <a:xfrm>
            <a:off x="6437376" y="2438400"/>
            <a:ext cx="5102351" cy="3785419"/>
          </a:xfrm>
        </p:spPr>
        <p:txBody>
          <a:bodyPr vert="horz" lIns="91440" tIns="45720" rIns="91440" bIns="45720" rtlCol="0">
            <a:normAutofit/>
          </a:bodyPr>
          <a:lstStyle/>
          <a:p>
            <a:endParaRPr lang="en-US" sz="2000"/>
          </a:p>
          <a:p>
            <a:endParaRPr lang="en-US" sz="2000"/>
          </a:p>
          <a:p>
            <a:endParaRPr lang="en-US" sz="2000"/>
          </a:p>
          <a:p>
            <a:endParaRPr lang="en-US" sz="2000"/>
          </a:p>
          <a:p>
            <a:endParaRPr lang="en-US" sz="2000"/>
          </a:p>
          <a:p>
            <a:endParaRPr lang="en-US" sz="2000"/>
          </a:p>
          <a:p>
            <a:endParaRPr lang="en-US" sz="2000"/>
          </a:p>
        </p:txBody>
      </p:sp>
      <p:sp>
        <p:nvSpPr>
          <p:cNvPr id="3" name="TextBox 2">
            <a:extLst>
              <a:ext uri="{FF2B5EF4-FFF2-40B4-BE49-F238E27FC236}">
                <a16:creationId xmlns:a16="http://schemas.microsoft.com/office/drawing/2014/main" id="{EE494029-7851-43F9-B853-E4DEAA214F5F}"/>
              </a:ext>
            </a:extLst>
          </p:cNvPr>
          <p:cNvSpPr txBox="1"/>
          <p:nvPr/>
        </p:nvSpPr>
        <p:spPr>
          <a:xfrm>
            <a:off x="5899793" y="2432491"/>
            <a:ext cx="6177516" cy="3785652"/>
          </a:xfrm>
          <a:prstGeom prst="rect">
            <a:avLst/>
          </a:prstGeom>
          <a:noFill/>
        </p:spPr>
        <p:txBody>
          <a:bodyPr wrap="square" rtlCol="0">
            <a:spAutoFit/>
          </a:bodyPr>
          <a:lstStyle/>
          <a:p>
            <a:pPr algn="ctr">
              <a:spcAft>
                <a:spcPts val="600"/>
              </a:spcAft>
            </a:pPr>
            <a:r>
              <a:rPr lang="en-US" sz="2000" dirty="0"/>
              <a:t>Blockchain is a system that works with cryptocurrencies, which are a form of digital money. Bitcoin is the best-known cryptocurrency, but there are many others. </a:t>
            </a:r>
          </a:p>
          <a:p>
            <a:pPr algn="ctr">
              <a:spcAft>
                <a:spcPts val="600"/>
              </a:spcAft>
            </a:pPr>
            <a:endParaRPr lang="en-US" sz="2000" dirty="0"/>
          </a:p>
          <a:p>
            <a:pPr algn="ctr">
              <a:spcAft>
                <a:spcPts val="600"/>
              </a:spcAft>
            </a:pPr>
            <a:r>
              <a:rPr lang="en-US" sz="2000" dirty="0"/>
              <a:t>With more businesses and individuals starting to use cryptocurrencies, there’s a need for people with mathematical and computing skills who can make this new financial system run smoothly. </a:t>
            </a:r>
          </a:p>
          <a:p>
            <a:pPr algn="ctr">
              <a:spcAft>
                <a:spcPts val="600"/>
              </a:spcAft>
            </a:pPr>
            <a:endParaRPr lang="en-US" sz="2000" dirty="0"/>
          </a:p>
          <a:p>
            <a:pPr algn="ctr">
              <a:spcAft>
                <a:spcPts val="600"/>
              </a:spcAft>
            </a:pPr>
            <a:r>
              <a:rPr lang="en-US" sz="2000" dirty="0"/>
              <a:t>Understanding cryptocurrencies will also be useful if you want to work in financial investment roles.</a:t>
            </a:r>
            <a:endParaRPr lang="en-GB" sz="2000" dirty="0"/>
          </a:p>
        </p:txBody>
      </p:sp>
      <p:pic>
        <p:nvPicPr>
          <p:cNvPr id="6" name="Picture 5">
            <a:extLst>
              <a:ext uri="{FF2B5EF4-FFF2-40B4-BE49-F238E27FC236}">
                <a16:creationId xmlns:a16="http://schemas.microsoft.com/office/drawing/2014/main" id="{F96695D4-FC28-48AD-87A8-302DCC8ECC58}"/>
              </a:ext>
            </a:extLst>
          </p:cNvPr>
          <p:cNvPicPr>
            <a:picLocks noChangeAspect="1"/>
          </p:cNvPicPr>
          <p:nvPr/>
        </p:nvPicPr>
        <p:blipFill>
          <a:blip r:embed="rId2"/>
          <a:stretch>
            <a:fillRect/>
          </a:stretch>
        </p:blipFill>
        <p:spPr>
          <a:xfrm>
            <a:off x="723225" y="3704395"/>
            <a:ext cx="4369133" cy="2513748"/>
          </a:xfrm>
          <a:prstGeom prst="rect">
            <a:avLst/>
          </a:prstGeom>
        </p:spPr>
      </p:pic>
      <p:pic>
        <p:nvPicPr>
          <p:cNvPr id="7" name="Picture 6">
            <a:extLst>
              <a:ext uri="{FF2B5EF4-FFF2-40B4-BE49-F238E27FC236}">
                <a16:creationId xmlns:a16="http://schemas.microsoft.com/office/drawing/2014/main" id="{FED34DF3-1215-491C-A408-4C4CDDBFFD77}"/>
              </a:ext>
            </a:extLst>
          </p:cNvPr>
          <p:cNvPicPr>
            <a:picLocks noChangeAspect="1"/>
          </p:cNvPicPr>
          <p:nvPr/>
        </p:nvPicPr>
        <p:blipFill>
          <a:blip r:embed="rId3"/>
          <a:stretch>
            <a:fillRect/>
          </a:stretch>
        </p:blipFill>
        <p:spPr>
          <a:xfrm>
            <a:off x="743372" y="737447"/>
            <a:ext cx="4475144" cy="2237572"/>
          </a:xfrm>
          <a:prstGeom prst="rect">
            <a:avLst/>
          </a:prstGeom>
        </p:spPr>
      </p:pic>
    </p:spTree>
    <p:extLst>
      <p:ext uri="{BB962C8B-B14F-4D97-AF65-F5344CB8AC3E}">
        <p14:creationId xmlns:p14="http://schemas.microsoft.com/office/powerpoint/2010/main" val="3781881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6558556" y="290131"/>
            <a:ext cx="5102351" cy="1676603"/>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chemeClr val="bg1">
                <a:lumMod val="65000"/>
              </a:schemeClr>
            </a:solidFill>
          </a:ln>
        </p:spPr>
        <p:txBody>
          <a:bodyPr vert="horz" lIns="91440" tIns="45720" rIns="91440" bIns="45720" rtlCol="0" anchor="ctr">
            <a:normAutofit/>
          </a:bodyPr>
          <a:lstStyle/>
          <a:p>
            <a:pPr algn="ctr">
              <a:lnSpc>
                <a:spcPct val="90000"/>
              </a:lnSpc>
              <a:spcBef>
                <a:spcPct val="0"/>
              </a:spcBef>
              <a:spcAft>
                <a:spcPts val="600"/>
              </a:spcAft>
            </a:pPr>
            <a:r>
              <a:rPr lang="en-US" sz="3400" b="1" dirty="0">
                <a:latin typeface="+mj-lt"/>
                <a:ea typeface="+mj-ea"/>
                <a:cs typeface="+mj-cs"/>
              </a:rPr>
              <a:t>Design and Technology</a:t>
            </a:r>
          </a:p>
          <a:p>
            <a:pPr algn="ctr">
              <a:lnSpc>
                <a:spcPct val="90000"/>
              </a:lnSpc>
              <a:spcBef>
                <a:spcPct val="0"/>
              </a:spcBef>
              <a:spcAft>
                <a:spcPts val="600"/>
              </a:spcAft>
            </a:pPr>
            <a:endParaRPr lang="en-US" sz="3400" b="1" dirty="0">
              <a:latin typeface="+mj-lt"/>
              <a:ea typeface="+mj-ea"/>
              <a:cs typeface="+mj-cs"/>
            </a:endParaRPr>
          </a:p>
          <a:p>
            <a:pPr algn="ctr">
              <a:lnSpc>
                <a:spcPct val="90000"/>
              </a:lnSpc>
              <a:spcBef>
                <a:spcPct val="0"/>
              </a:spcBef>
              <a:spcAft>
                <a:spcPts val="600"/>
              </a:spcAft>
            </a:pPr>
            <a:r>
              <a:rPr lang="en-US" sz="3400" b="1" dirty="0">
                <a:latin typeface="+mj-lt"/>
                <a:ea typeface="+mj-ea"/>
                <a:cs typeface="+mj-cs"/>
              </a:rPr>
              <a:t>Robotics Designer</a:t>
            </a:r>
          </a:p>
        </p:txBody>
      </p:sp>
      <p:sp>
        <p:nvSpPr>
          <p:cNvPr id="137" name="Rectangle 136">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61888" cy="6858000"/>
          </a:xfrm>
          <a:prstGeom prst="rect">
            <a:avLst/>
          </a:prstGeom>
          <a:solidFill>
            <a:srgbClr val="2544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a:extLst>
              <a:ext uri="{FF2B5EF4-FFF2-40B4-BE49-F238E27FC236}">
                <a16:creationId xmlns:a16="http://schemas.microsoft.com/office/drawing/2014/main" id="{B1575C2F-1AC5-47DC-8AAA-569EF33FF03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81300" y="691784"/>
            <a:ext cx="3652983" cy="2322576"/>
          </a:xfrm>
          <a:prstGeom prst="rect">
            <a:avLst/>
          </a:prstGeom>
          <a:noFill/>
          <a:extLst>
            <a:ext uri="{909E8E84-426E-40DD-AFC4-6F175D3DCCD1}">
              <a14:hiddenFill xmlns:a14="http://schemas.microsoft.com/office/drawing/2010/main">
                <a:solidFill>
                  <a:srgbClr val="FFFFFF"/>
                </a:solidFill>
              </a14:hiddenFill>
            </a:ext>
          </a:extLst>
        </p:spPr>
      </p:pic>
      <p:sp>
        <p:nvSpPr>
          <p:cNvPr id="141"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a:extLst>
              <a:ext uri="{FF2B5EF4-FFF2-40B4-BE49-F238E27FC236}">
                <a16:creationId xmlns:a16="http://schemas.microsoft.com/office/drawing/2014/main" id="{11BD35ED-E095-4F45-A95D-75B7CC654F2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0444" y="3721608"/>
            <a:ext cx="4134695" cy="2322576"/>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437376" y="2438400"/>
            <a:ext cx="5102351" cy="3785419"/>
          </a:xfrm>
        </p:spPr>
        <p:txBody>
          <a:bodyPr vert="horz" lIns="91440" tIns="45720" rIns="91440" bIns="45720" rtlCol="0">
            <a:normAutofit/>
          </a:bodyPr>
          <a:lstStyle/>
          <a:p>
            <a:endParaRPr lang="en-US" sz="2000"/>
          </a:p>
          <a:p>
            <a:endParaRPr lang="en-US" sz="2000"/>
          </a:p>
          <a:p>
            <a:endParaRPr lang="en-US" sz="2000"/>
          </a:p>
          <a:p>
            <a:endParaRPr lang="en-US" sz="2000"/>
          </a:p>
          <a:p>
            <a:endParaRPr lang="en-US" sz="2000"/>
          </a:p>
          <a:p>
            <a:endParaRPr lang="en-US" sz="2000"/>
          </a:p>
          <a:p>
            <a:endParaRPr lang="en-US" sz="2000"/>
          </a:p>
        </p:txBody>
      </p:sp>
      <p:sp>
        <p:nvSpPr>
          <p:cNvPr id="3" name="TextBox 2">
            <a:extLst>
              <a:ext uri="{FF2B5EF4-FFF2-40B4-BE49-F238E27FC236}">
                <a16:creationId xmlns:a16="http://schemas.microsoft.com/office/drawing/2014/main" id="{EE494029-7851-43F9-B853-E4DEAA214F5F}"/>
              </a:ext>
            </a:extLst>
          </p:cNvPr>
          <p:cNvSpPr txBox="1"/>
          <p:nvPr/>
        </p:nvSpPr>
        <p:spPr>
          <a:xfrm>
            <a:off x="5899793" y="1966734"/>
            <a:ext cx="6177516" cy="4755148"/>
          </a:xfrm>
          <a:prstGeom prst="rect">
            <a:avLst/>
          </a:prstGeom>
          <a:noFill/>
        </p:spPr>
        <p:txBody>
          <a:bodyPr wrap="square" rtlCol="0">
            <a:spAutoFit/>
          </a:bodyPr>
          <a:lstStyle/>
          <a:p>
            <a:pPr algn="ctr">
              <a:spcAft>
                <a:spcPts val="600"/>
              </a:spcAft>
            </a:pPr>
            <a:r>
              <a:rPr lang="en-US" sz="2400" dirty="0"/>
              <a:t>According to the latest Future of Jobs report from the World Economic Forum, up to 37% of companies plan to invest in robots by 2022.</a:t>
            </a:r>
          </a:p>
          <a:p>
            <a:pPr algn="ctr">
              <a:spcAft>
                <a:spcPts val="600"/>
              </a:spcAft>
            </a:pPr>
            <a:r>
              <a:rPr lang="en-US" sz="2400" dirty="0"/>
              <a:t> These vary from humanoid robots to stationary robots, and aerial or underwater robots.</a:t>
            </a:r>
          </a:p>
          <a:p>
            <a:pPr algn="ctr">
              <a:spcAft>
                <a:spcPts val="600"/>
              </a:spcAft>
            </a:pPr>
            <a:r>
              <a:rPr lang="en-US" sz="2400" dirty="0"/>
              <a:t> Businesses in the oil and gas sector are investing in the development of aerial and underwater robots, which will need to be designed for a variety of tasks. </a:t>
            </a:r>
          </a:p>
          <a:p>
            <a:pPr algn="ctr">
              <a:spcAft>
                <a:spcPts val="600"/>
              </a:spcAft>
            </a:pPr>
            <a:r>
              <a:rPr lang="en-US" sz="2400" dirty="0"/>
              <a:t>Design and Technology students could use their design skills to develop robots people enjoy interacting with?</a:t>
            </a:r>
            <a:endParaRPr lang="en-GB" sz="2400" dirty="0"/>
          </a:p>
        </p:txBody>
      </p:sp>
    </p:spTree>
    <p:extLst>
      <p:ext uri="{BB962C8B-B14F-4D97-AF65-F5344CB8AC3E}">
        <p14:creationId xmlns:p14="http://schemas.microsoft.com/office/powerpoint/2010/main" val="24491035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6437376" y="629266"/>
            <a:ext cx="5102351" cy="1676603"/>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7030A0"/>
            </a:solidFill>
          </a:ln>
        </p:spPr>
        <p:txBody>
          <a:bodyPr vert="horz" lIns="91440" tIns="45720" rIns="91440" bIns="45720" rtlCol="0" anchor="ctr">
            <a:normAutofit/>
          </a:bodyPr>
          <a:lstStyle/>
          <a:p>
            <a:pPr algn="ctr">
              <a:lnSpc>
                <a:spcPct val="90000"/>
              </a:lnSpc>
              <a:spcBef>
                <a:spcPct val="0"/>
              </a:spcBef>
              <a:spcAft>
                <a:spcPts val="600"/>
              </a:spcAft>
            </a:pPr>
            <a:r>
              <a:rPr lang="en-US" sz="2400" b="1" dirty="0">
                <a:latin typeface="+mj-lt"/>
                <a:ea typeface="+mj-ea"/>
                <a:cs typeface="+mj-cs"/>
              </a:rPr>
              <a:t>Business</a:t>
            </a:r>
          </a:p>
          <a:p>
            <a:pPr algn="ctr">
              <a:lnSpc>
                <a:spcPct val="90000"/>
              </a:lnSpc>
              <a:spcBef>
                <a:spcPct val="0"/>
              </a:spcBef>
              <a:spcAft>
                <a:spcPts val="600"/>
              </a:spcAft>
            </a:pPr>
            <a:endParaRPr lang="en-US" sz="2400" b="1" dirty="0">
              <a:latin typeface="+mj-lt"/>
              <a:ea typeface="+mj-ea"/>
              <a:cs typeface="+mj-cs"/>
            </a:endParaRPr>
          </a:p>
          <a:p>
            <a:pPr algn="ctr">
              <a:lnSpc>
                <a:spcPct val="90000"/>
              </a:lnSpc>
              <a:spcBef>
                <a:spcPct val="0"/>
              </a:spcBef>
              <a:spcAft>
                <a:spcPts val="600"/>
              </a:spcAft>
            </a:pPr>
            <a:r>
              <a:rPr lang="en-US" sz="2400" b="1" dirty="0">
                <a:latin typeface="+mj-lt"/>
                <a:ea typeface="+mj-ea"/>
                <a:cs typeface="+mj-cs"/>
              </a:rPr>
              <a:t>Automation Implementation Specialist</a:t>
            </a:r>
          </a:p>
        </p:txBody>
      </p:sp>
      <p:sp>
        <p:nvSpPr>
          <p:cNvPr id="29" name="Rectangle 28">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61888" cy="6858000"/>
          </a:xfrm>
          <a:prstGeom prst="rect">
            <a:avLst/>
          </a:prstGeom>
          <a:solidFill>
            <a:srgbClr val="3345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9C51FC2-49AF-4988-B59D-B85EDDFC88C2}"/>
              </a:ext>
            </a:extLst>
          </p:cNvPr>
          <p:cNvPicPr>
            <a:picLocks noChangeAspect="1"/>
          </p:cNvPicPr>
          <p:nvPr/>
        </p:nvPicPr>
        <p:blipFill>
          <a:blip r:embed="rId2"/>
          <a:stretch>
            <a:fillRect/>
          </a:stretch>
        </p:blipFill>
        <p:spPr>
          <a:xfrm>
            <a:off x="1165860" y="691784"/>
            <a:ext cx="3483864" cy="2322576"/>
          </a:xfrm>
          <a:prstGeom prst="rect">
            <a:avLst/>
          </a:prstGeom>
        </p:spPr>
      </p:pic>
      <p:sp>
        <p:nvSpPr>
          <p:cNvPr id="33"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sport, photo, water, sitting&#10;&#10;Description automatically generated">
            <a:extLst>
              <a:ext uri="{FF2B5EF4-FFF2-40B4-BE49-F238E27FC236}">
                <a16:creationId xmlns:a16="http://schemas.microsoft.com/office/drawing/2014/main" id="{DD4B3743-36CB-4EBA-8873-5E0CA3F9EDC1}"/>
              </a:ext>
            </a:extLst>
          </p:cNvPr>
          <p:cNvPicPr>
            <a:picLocks noChangeAspect="1"/>
          </p:cNvPicPr>
          <p:nvPr/>
        </p:nvPicPr>
        <p:blipFill>
          <a:blip r:embed="rId3"/>
          <a:stretch>
            <a:fillRect/>
          </a:stretch>
        </p:blipFill>
        <p:spPr>
          <a:xfrm>
            <a:off x="840444" y="3721608"/>
            <a:ext cx="4134695" cy="2322576"/>
          </a:xfrm>
          <a:prstGeom prst="rect">
            <a:avLst/>
          </a:prstGeom>
          <a:effectLst/>
        </p:spPr>
      </p:pic>
      <p:sp>
        <p:nvSpPr>
          <p:cNvPr id="5" name="Content Placeholder 4"/>
          <p:cNvSpPr>
            <a:spLocks noGrp="1"/>
          </p:cNvSpPr>
          <p:nvPr>
            <p:ph idx="1"/>
          </p:nvPr>
        </p:nvSpPr>
        <p:spPr>
          <a:xfrm>
            <a:off x="6437376" y="2438400"/>
            <a:ext cx="5102351" cy="3785419"/>
          </a:xfrm>
        </p:spPr>
        <p:txBody>
          <a:bodyPr vert="horz" lIns="91440" tIns="45720" rIns="91440" bIns="45720" rtlCol="0">
            <a:normAutofit/>
          </a:bodyPr>
          <a:lstStyle/>
          <a:p>
            <a:endParaRPr lang="en-US" sz="2000"/>
          </a:p>
          <a:p>
            <a:endParaRPr lang="en-US" sz="2000"/>
          </a:p>
          <a:p>
            <a:endParaRPr lang="en-US" sz="2000"/>
          </a:p>
          <a:p>
            <a:endParaRPr lang="en-US" sz="2000"/>
          </a:p>
          <a:p>
            <a:endParaRPr lang="en-US" sz="2000"/>
          </a:p>
          <a:p>
            <a:endParaRPr lang="en-US" sz="2000"/>
          </a:p>
          <a:p>
            <a:endParaRPr lang="en-US" sz="2000"/>
          </a:p>
        </p:txBody>
      </p:sp>
      <p:sp>
        <p:nvSpPr>
          <p:cNvPr id="3" name="TextBox 2">
            <a:extLst>
              <a:ext uri="{FF2B5EF4-FFF2-40B4-BE49-F238E27FC236}">
                <a16:creationId xmlns:a16="http://schemas.microsoft.com/office/drawing/2014/main" id="{EE494029-7851-43F9-B853-E4DEAA214F5F}"/>
              </a:ext>
            </a:extLst>
          </p:cNvPr>
          <p:cNvSpPr txBox="1"/>
          <p:nvPr/>
        </p:nvSpPr>
        <p:spPr>
          <a:xfrm>
            <a:off x="6096000" y="2565657"/>
            <a:ext cx="5897100" cy="3708708"/>
          </a:xfrm>
          <a:prstGeom prst="rect">
            <a:avLst/>
          </a:prstGeom>
          <a:noFill/>
        </p:spPr>
        <p:txBody>
          <a:bodyPr wrap="square" rtlCol="0">
            <a:spAutoFit/>
          </a:bodyPr>
          <a:lstStyle/>
          <a:p>
            <a:pPr algn="ctr">
              <a:spcAft>
                <a:spcPts val="600"/>
              </a:spcAft>
            </a:pPr>
            <a:r>
              <a:rPr lang="en-US" sz="2000" dirty="0"/>
              <a:t>Automation poses a number of issues for businesses.</a:t>
            </a:r>
          </a:p>
          <a:p>
            <a:pPr algn="ctr">
              <a:spcAft>
                <a:spcPts val="600"/>
              </a:spcAft>
            </a:pPr>
            <a:r>
              <a:rPr lang="en-US" sz="2000" dirty="0"/>
              <a:t> On the one hand it can make them more efficient and therefore profitable; on the other it’s expected to lead to job losses. Managing the transition to greater automation will need specific skills. </a:t>
            </a:r>
          </a:p>
          <a:p>
            <a:pPr algn="ctr">
              <a:spcAft>
                <a:spcPts val="600"/>
              </a:spcAft>
            </a:pPr>
            <a:endParaRPr lang="en-US" sz="2000" dirty="0"/>
          </a:p>
          <a:p>
            <a:pPr algn="ctr">
              <a:spcAft>
                <a:spcPts val="600"/>
              </a:spcAft>
            </a:pPr>
            <a:r>
              <a:rPr lang="en-US" sz="2000" dirty="0"/>
              <a:t>Businesses need to understand the new technology and how best to use it for their company. Automation implementation specialists need to manage people carefully, which might include retraining or upskilling workers who will lose existing jobs due to automation</a:t>
            </a:r>
            <a:endParaRPr lang="en-GB" sz="2000" dirty="0"/>
          </a:p>
        </p:txBody>
      </p:sp>
    </p:spTree>
    <p:extLst>
      <p:ext uri="{BB962C8B-B14F-4D97-AF65-F5344CB8AC3E}">
        <p14:creationId xmlns:p14="http://schemas.microsoft.com/office/powerpoint/2010/main" val="3580302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6156306" y="629266"/>
            <a:ext cx="5383421" cy="1676603"/>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chemeClr val="accent4"/>
            </a:solidFill>
          </a:ln>
        </p:spPr>
        <p:txBody>
          <a:bodyPr vert="horz" lIns="91440" tIns="45720" rIns="91440" bIns="45720" rtlCol="0" anchor="ctr">
            <a:normAutofit/>
          </a:bodyPr>
          <a:lstStyle/>
          <a:p>
            <a:pPr algn="ctr">
              <a:lnSpc>
                <a:spcPct val="90000"/>
              </a:lnSpc>
              <a:spcBef>
                <a:spcPct val="0"/>
              </a:spcBef>
              <a:spcAft>
                <a:spcPts val="600"/>
              </a:spcAft>
            </a:pPr>
            <a:r>
              <a:rPr lang="en-US" sz="3400" b="1" kern="1200" dirty="0">
                <a:solidFill>
                  <a:schemeClr val="tx1"/>
                </a:solidFill>
                <a:latin typeface="+mj-lt"/>
                <a:ea typeface="+mj-ea"/>
                <a:cs typeface="+mj-cs"/>
              </a:rPr>
              <a:t>Chemistry</a:t>
            </a:r>
          </a:p>
          <a:p>
            <a:pPr algn="ctr">
              <a:lnSpc>
                <a:spcPct val="90000"/>
              </a:lnSpc>
              <a:spcBef>
                <a:spcPct val="0"/>
              </a:spcBef>
              <a:spcAft>
                <a:spcPts val="600"/>
              </a:spcAft>
            </a:pPr>
            <a:endParaRPr lang="en-US" sz="3400" b="1" kern="1200" dirty="0">
              <a:solidFill>
                <a:schemeClr val="tx1"/>
              </a:solidFill>
              <a:latin typeface="+mj-lt"/>
              <a:ea typeface="+mj-ea"/>
              <a:cs typeface="+mj-cs"/>
            </a:endParaRPr>
          </a:p>
          <a:p>
            <a:pPr algn="ctr">
              <a:lnSpc>
                <a:spcPct val="90000"/>
              </a:lnSpc>
              <a:spcBef>
                <a:spcPct val="0"/>
              </a:spcBef>
              <a:spcAft>
                <a:spcPts val="600"/>
              </a:spcAft>
            </a:pPr>
            <a:r>
              <a:rPr lang="en-US" sz="3400" b="1" kern="1200" dirty="0">
                <a:solidFill>
                  <a:schemeClr val="tx1"/>
                </a:solidFill>
                <a:latin typeface="+mj-lt"/>
                <a:ea typeface="+mj-ea"/>
                <a:cs typeface="+mj-cs"/>
              </a:rPr>
              <a:t>Organometallic Chemist</a:t>
            </a:r>
          </a:p>
        </p:txBody>
      </p:sp>
      <p:sp>
        <p:nvSpPr>
          <p:cNvPr id="33" name="Rectangle 17">
            <a:extLst>
              <a:ext uri="{FF2B5EF4-FFF2-40B4-BE49-F238E27FC236}">
                <a16:creationId xmlns:a16="http://schemas.microsoft.com/office/drawing/2014/main" id="{A98BC887-4916-4227-9F48-3B078D23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66179" cy="6858000"/>
          </a:xfrm>
          <a:prstGeom prst="rect">
            <a:avLst/>
          </a:prstGeom>
          <a:solidFill>
            <a:srgbClr val="6C6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ounded Rectangle 9">
            <a:extLst>
              <a:ext uri="{FF2B5EF4-FFF2-40B4-BE49-F238E27FC236}">
                <a16:creationId xmlns:a16="http://schemas.microsoft.com/office/drawing/2014/main" id="{1AD6DCFA-0E71-4650-A5E4-3C20E73EB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2"/>
            <a:ext cx="462036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a:extLst>
              <a:ext uri="{FF2B5EF4-FFF2-40B4-BE49-F238E27FC236}">
                <a16:creationId xmlns:a16="http://schemas.microsoft.com/office/drawing/2014/main" id="{74055020-B395-456C-9480-4A52026EDFBF}"/>
              </a:ext>
            </a:extLst>
          </p:cNvPr>
          <p:cNvPicPr>
            <a:picLocks noChangeAspect="1"/>
          </p:cNvPicPr>
          <p:nvPr/>
        </p:nvPicPr>
        <p:blipFill rotWithShape="1">
          <a:blip r:embed="rId2"/>
          <a:srcRect t="12499" r="4" b="9233"/>
          <a:stretch/>
        </p:blipFill>
        <p:spPr>
          <a:xfrm>
            <a:off x="804669" y="803050"/>
            <a:ext cx="3992260" cy="2015490"/>
          </a:xfrm>
          <a:prstGeom prst="rect">
            <a:avLst/>
          </a:prstGeom>
          <a:effectLst/>
        </p:spPr>
      </p:pic>
      <p:pic>
        <p:nvPicPr>
          <p:cNvPr id="4" name="Picture 3">
            <a:extLst>
              <a:ext uri="{FF2B5EF4-FFF2-40B4-BE49-F238E27FC236}">
                <a16:creationId xmlns:a16="http://schemas.microsoft.com/office/drawing/2014/main" id="{CE63B3EF-4195-4C82-B136-9535476186D6}"/>
              </a:ext>
            </a:extLst>
          </p:cNvPr>
          <p:cNvPicPr>
            <a:picLocks noChangeAspect="1"/>
          </p:cNvPicPr>
          <p:nvPr/>
        </p:nvPicPr>
        <p:blipFill rotWithShape="1">
          <a:blip r:embed="rId3"/>
          <a:srcRect t="1406" r="2" b="1554"/>
          <a:stretch/>
        </p:blipFill>
        <p:spPr>
          <a:xfrm>
            <a:off x="804673" y="3006092"/>
            <a:ext cx="3992259" cy="2893651"/>
          </a:xfrm>
          <a:prstGeom prst="rect">
            <a:avLst/>
          </a:prstGeom>
        </p:spPr>
      </p:pic>
      <p:sp>
        <p:nvSpPr>
          <p:cNvPr id="5" name="Content Placeholder 4"/>
          <p:cNvSpPr>
            <a:spLocks noGrp="1"/>
          </p:cNvSpPr>
          <p:nvPr>
            <p:ph idx="1"/>
          </p:nvPr>
        </p:nvSpPr>
        <p:spPr>
          <a:xfrm>
            <a:off x="6156308" y="2438400"/>
            <a:ext cx="5383420" cy="3785419"/>
          </a:xfrm>
        </p:spPr>
        <p:txBody>
          <a:bodyPr vert="horz" lIns="91440" tIns="45720" rIns="91440" bIns="45720" rtlCol="0">
            <a:normAutofit/>
          </a:bodyPr>
          <a:lstStyle/>
          <a:p>
            <a:endParaRPr lang="en-US" sz="2000"/>
          </a:p>
          <a:p>
            <a:endParaRPr lang="en-US" sz="2000"/>
          </a:p>
          <a:p>
            <a:endParaRPr lang="en-US" sz="2000"/>
          </a:p>
          <a:p>
            <a:endParaRPr lang="en-US" sz="2000"/>
          </a:p>
          <a:p>
            <a:endParaRPr lang="en-US" sz="2000"/>
          </a:p>
          <a:p>
            <a:endParaRPr lang="en-US" sz="2000"/>
          </a:p>
          <a:p>
            <a:endParaRPr lang="en-US" sz="2000"/>
          </a:p>
        </p:txBody>
      </p:sp>
      <p:sp>
        <p:nvSpPr>
          <p:cNvPr id="3" name="TextBox 2">
            <a:extLst>
              <a:ext uri="{FF2B5EF4-FFF2-40B4-BE49-F238E27FC236}">
                <a16:creationId xmlns:a16="http://schemas.microsoft.com/office/drawing/2014/main" id="{EE494029-7851-43F9-B853-E4DEAA214F5F}"/>
              </a:ext>
            </a:extLst>
          </p:cNvPr>
          <p:cNvSpPr txBox="1"/>
          <p:nvPr/>
        </p:nvSpPr>
        <p:spPr>
          <a:xfrm>
            <a:off x="5654858" y="2290266"/>
            <a:ext cx="6177516" cy="4093428"/>
          </a:xfrm>
          <a:prstGeom prst="rect">
            <a:avLst/>
          </a:prstGeom>
          <a:noFill/>
        </p:spPr>
        <p:txBody>
          <a:bodyPr wrap="square" rtlCol="0">
            <a:spAutoFit/>
          </a:bodyPr>
          <a:lstStyle/>
          <a:p>
            <a:pPr algn="ctr">
              <a:spcAft>
                <a:spcPts val="600"/>
              </a:spcAft>
            </a:pPr>
            <a:r>
              <a:rPr lang="en-US" sz="2400" dirty="0"/>
              <a:t>This is a field that’s expected to grow within chemistry.</a:t>
            </a:r>
          </a:p>
          <a:p>
            <a:pPr algn="ctr">
              <a:spcAft>
                <a:spcPts val="600"/>
              </a:spcAft>
            </a:pPr>
            <a:endParaRPr lang="en-US" sz="2400" dirty="0"/>
          </a:p>
          <a:p>
            <a:pPr algn="ctr">
              <a:spcAft>
                <a:spcPts val="600"/>
              </a:spcAft>
            </a:pPr>
            <a:r>
              <a:rPr lang="en-US" sz="2400" dirty="0"/>
              <a:t> It’s the study of chemical compounds that have             metal-carbon bonds, as well as their reactions. It’s essential for many industrial processes. </a:t>
            </a:r>
          </a:p>
          <a:p>
            <a:pPr algn="ctr">
              <a:spcAft>
                <a:spcPts val="600"/>
              </a:spcAft>
            </a:pPr>
            <a:endParaRPr lang="en-US" sz="2400" dirty="0"/>
          </a:p>
          <a:p>
            <a:pPr algn="ctr">
              <a:spcAft>
                <a:spcPts val="600"/>
              </a:spcAft>
            </a:pPr>
            <a:r>
              <a:rPr lang="en-US" sz="2400" dirty="0"/>
              <a:t>Research in this area could lead to new processes or products in sectors like energy production and pharmaceuticals.</a:t>
            </a:r>
            <a:endParaRPr lang="en-GB" sz="2400" dirty="0"/>
          </a:p>
        </p:txBody>
      </p:sp>
    </p:spTree>
    <p:extLst>
      <p:ext uri="{BB962C8B-B14F-4D97-AF65-F5344CB8AC3E}">
        <p14:creationId xmlns:p14="http://schemas.microsoft.com/office/powerpoint/2010/main" val="27668586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6437376" y="629266"/>
            <a:ext cx="5102351" cy="1676603"/>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CC6600"/>
            </a:solidFill>
          </a:ln>
        </p:spPr>
        <p:txBody>
          <a:bodyPr vert="horz" lIns="91440" tIns="45720" rIns="91440" bIns="45720" rtlCol="0" anchor="ctr">
            <a:normAutofit/>
          </a:bodyPr>
          <a:lstStyle/>
          <a:p>
            <a:pPr algn="ctr">
              <a:lnSpc>
                <a:spcPct val="90000"/>
              </a:lnSpc>
              <a:spcBef>
                <a:spcPct val="0"/>
              </a:spcBef>
              <a:spcAft>
                <a:spcPts val="600"/>
              </a:spcAft>
            </a:pPr>
            <a:r>
              <a:rPr lang="en-US" sz="3400" b="1" dirty="0">
                <a:latin typeface="+mj-lt"/>
                <a:ea typeface="+mj-ea"/>
                <a:cs typeface="+mj-cs"/>
              </a:rPr>
              <a:t>Music</a:t>
            </a:r>
          </a:p>
          <a:p>
            <a:pPr algn="ctr">
              <a:lnSpc>
                <a:spcPct val="90000"/>
              </a:lnSpc>
              <a:spcBef>
                <a:spcPct val="0"/>
              </a:spcBef>
              <a:spcAft>
                <a:spcPts val="600"/>
              </a:spcAft>
            </a:pPr>
            <a:endParaRPr lang="en-US" sz="3400" b="1" dirty="0">
              <a:latin typeface="+mj-lt"/>
              <a:ea typeface="+mj-ea"/>
              <a:cs typeface="+mj-cs"/>
            </a:endParaRPr>
          </a:p>
          <a:p>
            <a:pPr algn="ctr">
              <a:lnSpc>
                <a:spcPct val="90000"/>
              </a:lnSpc>
              <a:spcBef>
                <a:spcPct val="0"/>
              </a:spcBef>
              <a:spcAft>
                <a:spcPts val="600"/>
              </a:spcAft>
            </a:pPr>
            <a:r>
              <a:rPr lang="en-US" sz="3400" b="1" dirty="0">
                <a:latin typeface="+mj-lt"/>
                <a:ea typeface="+mj-ea"/>
                <a:cs typeface="+mj-cs"/>
              </a:rPr>
              <a:t>Video Game Composer</a:t>
            </a:r>
          </a:p>
        </p:txBody>
      </p:sp>
      <p:sp>
        <p:nvSpPr>
          <p:cNvPr id="73" name="Rectangle 72">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61888" cy="6858000"/>
          </a:xfrm>
          <a:prstGeom prst="rect">
            <a:avLst/>
          </a:prstGeom>
          <a:solidFill>
            <a:srgbClr val="693A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The Composer Official Logo: a male orchestra conductor with both arms in the air and his head tilted down, reading music sheets">
            <a:extLst>
              <a:ext uri="{FF2B5EF4-FFF2-40B4-BE49-F238E27FC236}">
                <a16:creationId xmlns:a16="http://schemas.microsoft.com/office/drawing/2014/main" id="{A13B9FA6-3FC5-43D3-B02F-67E760D4CCF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61799" y="691784"/>
            <a:ext cx="1891986" cy="2322576"/>
          </a:xfrm>
          <a:prstGeom prst="rect">
            <a:avLst/>
          </a:prstGeom>
          <a:noFill/>
          <a:extLst>
            <a:ext uri="{909E8E84-426E-40DD-AFC4-6F175D3DCCD1}">
              <a14:hiddenFill xmlns:a14="http://schemas.microsoft.com/office/drawing/2010/main">
                <a:solidFill>
                  <a:srgbClr val="FFFFFF"/>
                </a:solidFill>
              </a14:hiddenFill>
            </a:ext>
          </a:extLst>
        </p:spPr>
      </p:pic>
      <p:sp>
        <p:nvSpPr>
          <p:cNvPr id="77"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20" name="Picture 4" descr="A person sitting at a desk with a computer&#10;&#10;Description automatically generated">
            <a:extLst>
              <a:ext uri="{FF2B5EF4-FFF2-40B4-BE49-F238E27FC236}">
                <a16:creationId xmlns:a16="http://schemas.microsoft.com/office/drawing/2014/main" id="{173EB72B-0CCB-48D6-9FBE-F684FBF606F6}"/>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tretch>
            <a:fillRect/>
          </a:stretch>
        </p:blipFill>
        <p:spPr bwMode="auto">
          <a:xfrm>
            <a:off x="1168035" y="3721608"/>
            <a:ext cx="3479514" cy="2322576"/>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437376" y="2438400"/>
            <a:ext cx="5102351" cy="3785419"/>
          </a:xfrm>
        </p:spPr>
        <p:txBody>
          <a:bodyPr vert="horz" lIns="91440" tIns="45720" rIns="91440" bIns="45720" rtlCol="0">
            <a:normAutofit/>
          </a:bodyPr>
          <a:lstStyle/>
          <a:p>
            <a:endParaRPr lang="en-US" sz="2000"/>
          </a:p>
          <a:p>
            <a:endParaRPr lang="en-US" sz="2000"/>
          </a:p>
          <a:p>
            <a:endParaRPr lang="en-US" sz="2000"/>
          </a:p>
          <a:p>
            <a:endParaRPr lang="en-US" sz="2000"/>
          </a:p>
          <a:p>
            <a:endParaRPr lang="en-US" sz="2000"/>
          </a:p>
          <a:p>
            <a:endParaRPr lang="en-US" sz="2000"/>
          </a:p>
          <a:p>
            <a:endParaRPr lang="en-US" sz="2000"/>
          </a:p>
        </p:txBody>
      </p:sp>
      <p:sp>
        <p:nvSpPr>
          <p:cNvPr id="3" name="TextBox 2">
            <a:extLst>
              <a:ext uri="{FF2B5EF4-FFF2-40B4-BE49-F238E27FC236}">
                <a16:creationId xmlns:a16="http://schemas.microsoft.com/office/drawing/2014/main" id="{EE494029-7851-43F9-B853-E4DEAA214F5F}"/>
              </a:ext>
            </a:extLst>
          </p:cNvPr>
          <p:cNvSpPr txBox="1"/>
          <p:nvPr/>
        </p:nvSpPr>
        <p:spPr>
          <a:xfrm>
            <a:off x="5899793" y="2438400"/>
            <a:ext cx="6177516" cy="3862596"/>
          </a:xfrm>
          <a:prstGeom prst="rect">
            <a:avLst/>
          </a:prstGeom>
          <a:noFill/>
        </p:spPr>
        <p:txBody>
          <a:bodyPr wrap="square" rtlCol="0">
            <a:spAutoFit/>
          </a:bodyPr>
          <a:lstStyle/>
          <a:p>
            <a:pPr algn="ctr">
              <a:spcAft>
                <a:spcPts val="600"/>
              </a:spcAft>
            </a:pPr>
            <a:r>
              <a:rPr lang="en-US" sz="2400" dirty="0"/>
              <a:t>As the universes and plotlines of video games become richer and more vivid, their soundtracks are increasingly taking on the character of film scores and the great orchestral works of the past. </a:t>
            </a:r>
          </a:p>
          <a:p>
            <a:pPr algn="ctr">
              <a:spcAft>
                <a:spcPts val="600"/>
              </a:spcAft>
            </a:pPr>
            <a:r>
              <a:rPr lang="en-US" sz="2400" dirty="0"/>
              <a:t>Composers use their vast creativity and imagination, as well as their technical ability, to craft memorable and well- matched musical scores to complement the worlds evoked in video games.</a:t>
            </a:r>
            <a:endParaRPr lang="en-GB" sz="2400" dirty="0"/>
          </a:p>
        </p:txBody>
      </p:sp>
    </p:spTree>
    <p:extLst>
      <p:ext uri="{BB962C8B-B14F-4D97-AF65-F5344CB8AC3E}">
        <p14:creationId xmlns:p14="http://schemas.microsoft.com/office/powerpoint/2010/main" val="2401840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6156308" y="253790"/>
            <a:ext cx="5383421" cy="1676603"/>
          </a:xfrm>
          <a:custGeom>
            <a:avLst/>
            <a:gdLst>
              <a:gd name="connsiteX0" fmla="*/ 0 w 5290594"/>
              <a:gd name="connsiteY0" fmla="*/ 0 h 1454051"/>
              <a:gd name="connsiteX1" fmla="*/ 429125 w 5290594"/>
              <a:gd name="connsiteY1" fmla="*/ 0 h 1454051"/>
              <a:gd name="connsiteX2" fmla="*/ 1122781 w 5290594"/>
              <a:gd name="connsiteY2" fmla="*/ 0 h 1454051"/>
              <a:gd name="connsiteX3" fmla="*/ 1763530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4009094 w 5290594"/>
              <a:gd name="connsiteY7" fmla="*/ 0 h 1454051"/>
              <a:gd name="connsiteX8" fmla="*/ 4649844 w 5290594"/>
              <a:gd name="connsiteY8" fmla="*/ 0 h 1454051"/>
              <a:gd name="connsiteX9" fmla="*/ 5290594 w 5290594"/>
              <a:gd name="connsiteY9" fmla="*/ 0 h 1454051"/>
              <a:gd name="connsiteX10" fmla="*/ 5290594 w 5290594"/>
              <a:gd name="connsiteY10" fmla="*/ 484684 h 1454051"/>
              <a:gd name="connsiteX11" fmla="*/ 5290594 w 5290594"/>
              <a:gd name="connsiteY11" fmla="*/ 983908 h 1454051"/>
              <a:gd name="connsiteX12" fmla="*/ 5290594 w 5290594"/>
              <a:gd name="connsiteY12" fmla="*/ 1454051 h 1454051"/>
              <a:gd name="connsiteX13" fmla="*/ 4861468 w 5290594"/>
              <a:gd name="connsiteY13" fmla="*/ 1454051 h 1454051"/>
              <a:gd name="connsiteX14" fmla="*/ 4432342 w 5290594"/>
              <a:gd name="connsiteY14" fmla="*/ 1454051 h 1454051"/>
              <a:gd name="connsiteX15" fmla="*/ 3791591 w 5290594"/>
              <a:gd name="connsiteY15" fmla="*/ 1454051 h 1454051"/>
              <a:gd name="connsiteX16" fmla="*/ 3362466 w 5290594"/>
              <a:gd name="connsiteY16" fmla="*/ 1454051 h 1454051"/>
              <a:gd name="connsiteX17" fmla="*/ 2774622 w 5290594"/>
              <a:gd name="connsiteY17" fmla="*/ 1454051 h 1454051"/>
              <a:gd name="connsiteX18" fmla="*/ 2292590 w 5290594"/>
              <a:gd name="connsiteY18" fmla="*/ 1454051 h 1454051"/>
              <a:gd name="connsiteX19" fmla="*/ 1704746 w 5290594"/>
              <a:gd name="connsiteY19" fmla="*/ 1454051 h 1454051"/>
              <a:gd name="connsiteX20" fmla="*/ 1116903 w 5290594"/>
              <a:gd name="connsiteY20" fmla="*/ 1454051 h 1454051"/>
              <a:gd name="connsiteX21" fmla="*/ 529059 w 5290594"/>
              <a:gd name="connsiteY21" fmla="*/ 1454051 h 1454051"/>
              <a:gd name="connsiteX22" fmla="*/ 0 w 5290594"/>
              <a:gd name="connsiteY22" fmla="*/ 1454051 h 1454051"/>
              <a:gd name="connsiteX23" fmla="*/ 0 w 5290594"/>
              <a:gd name="connsiteY23" fmla="*/ 983908 h 1454051"/>
              <a:gd name="connsiteX24" fmla="*/ 0 w 5290594"/>
              <a:gd name="connsiteY24" fmla="*/ 499224 h 1454051"/>
              <a:gd name="connsiteX25" fmla="*/ 0 w 5290594"/>
              <a:gd name="connsiteY25" fmla="*/ 0 h 1454051"/>
              <a:gd name="connsiteX0" fmla="*/ 0 w 5290594"/>
              <a:gd name="connsiteY0" fmla="*/ 0 h 1454051"/>
              <a:gd name="connsiteX1" fmla="*/ 534938 w 5290594"/>
              <a:gd name="connsiteY1" fmla="*/ 0 h 1454051"/>
              <a:gd name="connsiteX2" fmla="*/ 964063 w 5290594"/>
              <a:gd name="connsiteY2" fmla="*/ 0 h 1454051"/>
              <a:gd name="connsiteX3" fmla="*/ 1657719 w 5290594"/>
              <a:gd name="connsiteY3" fmla="*/ 0 h 1454051"/>
              <a:gd name="connsiteX4" fmla="*/ 2192656 w 5290594"/>
              <a:gd name="connsiteY4" fmla="*/ 0 h 1454051"/>
              <a:gd name="connsiteX5" fmla="*/ 2727594 w 5290594"/>
              <a:gd name="connsiteY5" fmla="*/ 0 h 1454051"/>
              <a:gd name="connsiteX6" fmla="*/ 3421250 w 5290594"/>
              <a:gd name="connsiteY6" fmla="*/ 0 h 1454051"/>
              <a:gd name="connsiteX7" fmla="*/ 3903282 w 5290594"/>
              <a:gd name="connsiteY7" fmla="*/ 0 h 1454051"/>
              <a:gd name="connsiteX8" fmla="*/ 4596938 w 5290594"/>
              <a:gd name="connsiteY8" fmla="*/ 0 h 1454051"/>
              <a:gd name="connsiteX9" fmla="*/ 5290594 w 5290594"/>
              <a:gd name="connsiteY9" fmla="*/ 0 h 1454051"/>
              <a:gd name="connsiteX10" fmla="*/ 5290594 w 5290594"/>
              <a:gd name="connsiteY10" fmla="*/ 484684 h 1454051"/>
              <a:gd name="connsiteX11" fmla="*/ 5290594 w 5290594"/>
              <a:gd name="connsiteY11" fmla="*/ 969367 h 1454051"/>
              <a:gd name="connsiteX12" fmla="*/ 5290594 w 5290594"/>
              <a:gd name="connsiteY12" fmla="*/ 1454051 h 1454051"/>
              <a:gd name="connsiteX13" fmla="*/ 4861468 w 5290594"/>
              <a:gd name="connsiteY13" fmla="*/ 1454051 h 1454051"/>
              <a:gd name="connsiteX14" fmla="*/ 4167812 w 5290594"/>
              <a:gd name="connsiteY14" fmla="*/ 1454051 h 1454051"/>
              <a:gd name="connsiteX15" fmla="*/ 3685780 w 5290594"/>
              <a:gd name="connsiteY15" fmla="*/ 1454051 h 1454051"/>
              <a:gd name="connsiteX16" fmla="*/ 3097937 w 5290594"/>
              <a:gd name="connsiteY16" fmla="*/ 1454051 h 1454051"/>
              <a:gd name="connsiteX17" fmla="*/ 2404281 w 5290594"/>
              <a:gd name="connsiteY17" fmla="*/ 1454051 h 1454051"/>
              <a:gd name="connsiteX18" fmla="*/ 1816437 w 5290594"/>
              <a:gd name="connsiteY18" fmla="*/ 1454051 h 1454051"/>
              <a:gd name="connsiteX19" fmla="*/ 1387311 w 5290594"/>
              <a:gd name="connsiteY19" fmla="*/ 1454051 h 1454051"/>
              <a:gd name="connsiteX20" fmla="*/ 905279 w 5290594"/>
              <a:gd name="connsiteY20" fmla="*/ 1454051 h 1454051"/>
              <a:gd name="connsiteX21" fmla="*/ 0 w 5290594"/>
              <a:gd name="connsiteY21" fmla="*/ 1454051 h 1454051"/>
              <a:gd name="connsiteX22" fmla="*/ 0 w 5290594"/>
              <a:gd name="connsiteY22" fmla="*/ 969367 h 1454051"/>
              <a:gd name="connsiteX23" fmla="*/ 0 w 5290594"/>
              <a:gd name="connsiteY23" fmla="*/ 484684 h 1454051"/>
              <a:gd name="connsiteX24" fmla="*/ 0 w 5290594"/>
              <a:gd name="connsiteY24" fmla="*/ 0 h 145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90594" h="1454051" fill="none" extrusionOk="0">
                <a:moveTo>
                  <a:pt x="0" y="0"/>
                </a:moveTo>
                <a:cubicBezTo>
                  <a:pt x="122034" y="-52976"/>
                  <a:pt x="351827" y="50869"/>
                  <a:pt x="429125" y="0"/>
                </a:cubicBezTo>
                <a:cubicBezTo>
                  <a:pt x="474725" y="11167"/>
                  <a:pt x="848953" y="-4183"/>
                  <a:pt x="1122781" y="0"/>
                </a:cubicBezTo>
                <a:cubicBezTo>
                  <a:pt x="1399312" y="2872"/>
                  <a:pt x="1579298" y="80341"/>
                  <a:pt x="1763530" y="0"/>
                </a:cubicBezTo>
                <a:cubicBezTo>
                  <a:pt x="1921889" y="-52203"/>
                  <a:pt x="2052787" y="4858"/>
                  <a:pt x="2192656" y="0"/>
                </a:cubicBezTo>
                <a:cubicBezTo>
                  <a:pt x="2302068" y="12066"/>
                  <a:pt x="2545370" y="17114"/>
                  <a:pt x="2727594" y="0"/>
                </a:cubicBezTo>
                <a:cubicBezTo>
                  <a:pt x="2865301" y="2187"/>
                  <a:pt x="3225717" y="32711"/>
                  <a:pt x="3421250" y="0"/>
                </a:cubicBezTo>
                <a:cubicBezTo>
                  <a:pt x="3612993" y="-32258"/>
                  <a:pt x="3777017" y="46340"/>
                  <a:pt x="4009094" y="0"/>
                </a:cubicBezTo>
                <a:cubicBezTo>
                  <a:pt x="4180053" y="-63725"/>
                  <a:pt x="4503648" y="-8218"/>
                  <a:pt x="4649844" y="0"/>
                </a:cubicBezTo>
                <a:cubicBezTo>
                  <a:pt x="4795052" y="-3220"/>
                  <a:pt x="5164922" y="18344"/>
                  <a:pt x="5290594" y="0"/>
                </a:cubicBezTo>
                <a:cubicBezTo>
                  <a:pt x="5302080" y="172812"/>
                  <a:pt x="5278877" y="288323"/>
                  <a:pt x="5290594" y="484684"/>
                </a:cubicBezTo>
                <a:cubicBezTo>
                  <a:pt x="5282806" y="644440"/>
                  <a:pt x="5256182" y="876596"/>
                  <a:pt x="5290594" y="983908"/>
                </a:cubicBezTo>
                <a:cubicBezTo>
                  <a:pt x="5336633" y="1122352"/>
                  <a:pt x="5242856" y="1196604"/>
                  <a:pt x="5290594" y="1454051"/>
                </a:cubicBezTo>
                <a:cubicBezTo>
                  <a:pt x="5076075" y="1495385"/>
                  <a:pt x="5052762" y="1442987"/>
                  <a:pt x="4861468" y="1454051"/>
                </a:cubicBezTo>
                <a:cubicBezTo>
                  <a:pt x="4657001" y="1469449"/>
                  <a:pt x="4621443" y="1419865"/>
                  <a:pt x="4432342" y="1454051"/>
                </a:cubicBezTo>
                <a:cubicBezTo>
                  <a:pt x="4239013" y="1500867"/>
                  <a:pt x="3918382" y="1345498"/>
                  <a:pt x="3791591" y="1454051"/>
                </a:cubicBezTo>
                <a:cubicBezTo>
                  <a:pt x="3622717" y="1518041"/>
                  <a:pt x="3500891" y="1451497"/>
                  <a:pt x="3362466" y="1454051"/>
                </a:cubicBezTo>
                <a:cubicBezTo>
                  <a:pt x="3216180" y="1470759"/>
                  <a:pt x="2962921" y="1420953"/>
                  <a:pt x="2774622" y="1454051"/>
                </a:cubicBezTo>
                <a:cubicBezTo>
                  <a:pt x="2605634" y="1517364"/>
                  <a:pt x="2529725" y="1464355"/>
                  <a:pt x="2292590" y="1454051"/>
                </a:cubicBezTo>
                <a:cubicBezTo>
                  <a:pt x="2033402" y="1474090"/>
                  <a:pt x="2007482" y="1412157"/>
                  <a:pt x="1704746" y="1454051"/>
                </a:cubicBezTo>
                <a:cubicBezTo>
                  <a:pt x="1436623" y="1518991"/>
                  <a:pt x="1358654" y="1401270"/>
                  <a:pt x="1116903" y="1454051"/>
                </a:cubicBezTo>
                <a:cubicBezTo>
                  <a:pt x="906804" y="1489377"/>
                  <a:pt x="787408" y="1430697"/>
                  <a:pt x="529059" y="1454051"/>
                </a:cubicBezTo>
                <a:cubicBezTo>
                  <a:pt x="273161" y="1481504"/>
                  <a:pt x="163989" y="1436899"/>
                  <a:pt x="0" y="1454051"/>
                </a:cubicBezTo>
                <a:cubicBezTo>
                  <a:pt x="1836" y="1248259"/>
                  <a:pt x="64742" y="1176807"/>
                  <a:pt x="0" y="983908"/>
                </a:cubicBezTo>
                <a:cubicBezTo>
                  <a:pt x="-23428" y="780559"/>
                  <a:pt x="-2746" y="744117"/>
                  <a:pt x="0" y="499224"/>
                </a:cubicBezTo>
                <a:cubicBezTo>
                  <a:pt x="-6846" y="268961"/>
                  <a:pt x="17697" y="231250"/>
                  <a:pt x="0" y="0"/>
                </a:cubicBezTo>
                <a:close/>
              </a:path>
              <a:path w="5290594" h="1454051" stroke="0" extrusionOk="0">
                <a:moveTo>
                  <a:pt x="0" y="0"/>
                </a:moveTo>
                <a:cubicBezTo>
                  <a:pt x="139704" y="-39153"/>
                  <a:pt x="349762" y="38681"/>
                  <a:pt x="534938" y="0"/>
                </a:cubicBezTo>
                <a:cubicBezTo>
                  <a:pt x="713444" y="-51350"/>
                  <a:pt x="862493" y="39519"/>
                  <a:pt x="964063" y="0"/>
                </a:cubicBezTo>
                <a:cubicBezTo>
                  <a:pt x="1115964" y="-37148"/>
                  <a:pt x="1478637" y="3378"/>
                  <a:pt x="1657719" y="0"/>
                </a:cubicBezTo>
                <a:cubicBezTo>
                  <a:pt x="1834303" y="6941"/>
                  <a:pt x="2081477" y="78104"/>
                  <a:pt x="2192656" y="0"/>
                </a:cubicBezTo>
                <a:cubicBezTo>
                  <a:pt x="2314516" y="-59338"/>
                  <a:pt x="2478147" y="-1071"/>
                  <a:pt x="2727594" y="0"/>
                </a:cubicBezTo>
                <a:cubicBezTo>
                  <a:pt x="2997096" y="24821"/>
                  <a:pt x="3083885" y="7975"/>
                  <a:pt x="3421250" y="0"/>
                </a:cubicBezTo>
                <a:cubicBezTo>
                  <a:pt x="3750001" y="-31735"/>
                  <a:pt x="3810203" y="52077"/>
                  <a:pt x="3903282" y="0"/>
                </a:cubicBezTo>
                <a:cubicBezTo>
                  <a:pt x="4026028" y="-66262"/>
                  <a:pt x="4369818" y="56728"/>
                  <a:pt x="4596938" y="0"/>
                </a:cubicBezTo>
                <a:cubicBezTo>
                  <a:pt x="4768328" y="-116094"/>
                  <a:pt x="5124142" y="-20612"/>
                  <a:pt x="5290594" y="0"/>
                </a:cubicBezTo>
                <a:cubicBezTo>
                  <a:pt x="5343295" y="125660"/>
                  <a:pt x="5228993" y="362306"/>
                  <a:pt x="5290594" y="484684"/>
                </a:cubicBezTo>
                <a:cubicBezTo>
                  <a:pt x="5349783" y="594579"/>
                  <a:pt x="5287881" y="844605"/>
                  <a:pt x="5290594" y="969367"/>
                </a:cubicBezTo>
                <a:cubicBezTo>
                  <a:pt x="5341929" y="1086621"/>
                  <a:pt x="5263690" y="1211933"/>
                  <a:pt x="5290594" y="1454051"/>
                </a:cubicBezTo>
                <a:cubicBezTo>
                  <a:pt x="5118056" y="1482901"/>
                  <a:pt x="4969191" y="1442634"/>
                  <a:pt x="4861468" y="1454051"/>
                </a:cubicBezTo>
                <a:cubicBezTo>
                  <a:pt x="4756692" y="1414419"/>
                  <a:pt x="4331454" y="1446297"/>
                  <a:pt x="4167812" y="1454051"/>
                </a:cubicBezTo>
                <a:cubicBezTo>
                  <a:pt x="3966876" y="1489351"/>
                  <a:pt x="3917204" y="1422221"/>
                  <a:pt x="3685780" y="1454051"/>
                </a:cubicBezTo>
                <a:cubicBezTo>
                  <a:pt x="3473216" y="1448408"/>
                  <a:pt x="3341535" y="1422607"/>
                  <a:pt x="3097937" y="1454051"/>
                </a:cubicBezTo>
                <a:cubicBezTo>
                  <a:pt x="2824167" y="1469215"/>
                  <a:pt x="2749842" y="1431351"/>
                  <a:pt x="2404281" y="1454051"/>
                </a:cubicBezTo>
                <a:cubicBezTo>
                  <a:pt x="2078153" y="1466573"/>
                  <a:pt x="2063551" y="1442007"/>
                  <a:pt x="1816437" y="1454051"/>
                </a:cubicBezTo>
                <a:cubicBezTo>
                  <a:pt x="1570214" y="1450948"/>
                  <a:pt x="1497400" y="1413106"/>
                  <a:pt x="1387311" y="1454051"/>
                </a:cubicBezTo>
                <a:cubicBezTo>
                  <a:pt x="1251595" y="1459632"/>
                  <a:pt x="1005156" y="1455230"/>
                  <a:pt x="905279" y="1454051"/>
                </a:cubicBezTo>
                <a:cubicBezTo>
                  <a:pt x="832766" y="1462749"/>
                  <a:pt x="502062" y="1335783"/>
                  <a:pt x="0" y="1454051"/>
                </a:cubicBezTo>
                <a:cubicBezTo>
                  <a:pt x="9642" y="1333932"/>
                  <a:pt x="14688" y="1085204"/>
                  <a:pt x="0" y="969367"/>
                </a:cubicBezTo>
                <a:cubicBezTo>
                  <a:pt x="-12580" y="879127"/>
                  <a:pt x="62131" y="643503"/>
                  <a:pt x="0" y="484684"/>
                </a:cubicBezTo>
                <a:cubicBezTo>
                  <a:pt x="2532" y="321111"/>
                  <a:pt x="36623" y="234044"/>
                  <a:pt x="0" y="0"/>
                </a:cubicBezTo>
                <a:close/>
              </a:path>
              <a:path w="5290594" h="1454051" fill="none" stroke="0" extrusionOk="0">
                <a:moveTo>
                  <a:pt x="0" y="0"/>
                </a:moveTo>
                <a:cubicBezTo>
                  <a:pt x="142385" y="-22340"/>
                  <a:pt x="338926" y="35795"/>
                  <a:pt x="429125" y="0"/>
                </a:cubicBezTo>
                <a:cubicBezTo>
                  <a:pt x="510510" y="-54505"/>
                  <a:pt x="827240" y="-62219"/>
                  <a:pt x="1122781" y="0"/>
                </a:cubicBezTo>
                <a:cubicBezTo>
                  <a:pt x="1360494" y="-39514"/>
                  <a:pt x="1576112" y="61564"/>
                  <a:pt x="1763530" y="0"/>
                </a:cubicBezTo>
                <a:cubicBezTo>
                  <a:pt x="1945661" y="-59513"/>
                  <a:pt x="2059828" y="3772"/>
                  <a:pt x="2192656" y="0"/>
                </a:cubicBezTo>
                <a:cubicBezTo>
                  <a:pt x="2339990" y="-13697"/>
                  <a:pt x="2555688" y="22891"/>
                  <a:pt x="2727594" y="0"/>
                </a:cubicBezTo>
                <a:cubicBezTo>
                  <a:pt x="2889668" y="-37129"/>
                  <a:pt x="3262606" y="71293"/>
                  <a:pt x="3421250" y="0"/>
                </a:cubicBezTo>
                <a:cubicBezTo>
                  <a:pt x="3635882" y="-47710"/>
                  <a:pt x="3831734" y="105133"/>
                  <a:pt x="4009094" y="0"/>
                </a:cubicBezTo>
                <a:cubicBezTo>
                  <a:pt x="4194344" y="-52247"/>
                  <a:pt x="4519884" y="48369"/>
                  <a:pt x="4649844" y="0"/>
                </a:cubicBezTo>
                <a:cubicBezTo>
                  <a:pt x="4755578" y="-5032"/>
                  <a:pt x="5181089" y="3277"/>
                  <a:pt x="5290594" y="0"/>
                </a:cubicBezTo>
                <a:cubicBezTo>
                  <a:pt x="5325143" y="185582"/>
                  <a:pt x="5311554" y="316490"/>
                  <a:pt x="5290594" y="484684"/>
                </a:cubicBezTo>
                <a:cubicBezTo>
                  <a:pt x="5296259" y="667499"/>
                  <a:pt x="5210681" y="879250"/>
                  <a:pt x="5290594" y="983908"/>
                </a:cubicBezTo>
                <a:cubicBezTo>
                  <a:pt x="5343561" y="1105491"/>
                  <a:pt x="5251075" y="1262530"/>
                  <a:pt x="5290594" y="1454051"/>
                </a:cubicBezTo>
                <a:cubicBezTo>
                  <a:pt x="5065362" y="1495517"/>
                  <a:pt x="5069390" y="1447986"/>
                  <a:pt x="4861468" y="1454051"/>
                </a:cubicBezTo>
                <a:cubicBezTo>
                  <a:pt x="4661879" y="1455266"/>
                  <a:pt x="4624234" y="1426115"/>
                  <a:pt x="4432342" y="1454051"/>
                </a:cubicBezTo>
                <a:cubicBezTo>
                  <a:pt x="4254347" y="1530504"/>
                  <a:pt x="3916905" y="1375775"/>
                  <a:pt x="3791591" y="1454051"/>
                </a:cubicBezTo>
                <a:cubicBezTo>
                  <a:pt x="3665240" y="1540292"/>
                  <a:pt x="3474486" y="1433819"/>
                  <a:pt x="3362466" y="1454051"/>
                </a:cubicBezTo>
                <a:cubicBezTo>
                  <a:pt x="3236167" y="1449602"/>
                  <a:pt x="2897346" y="1418252"/>
                  <a:pt x="2774622" y="1454051"/>
                </a:cubicBezTo>
                <a:cubicBezTo>
                  <a:pt x="2627843" y="1535028"/>
                  <a:pt x="2518211" y="1433931"/>
                  <a:pt x="2292590" y="1454051"/>
                </a:cubicBezTo>
                <a:cubicBezTo>
                  <a:pt x="2081077" y="1451874"/>
                  <a:pt x="1998511" y="1402944"/>
                  <a:pt x="1704746" y="1454051"/>
                </a:cubicBezTo>
                <a:cubicBezTo>
                  <a:pt x="1426797" y="1485588"/>
                  <a:pt x="1387695" y="1416494"/>
                  <a:pt x="1116903" y="1454051"/>
                </a:cubicBezTo>
                <a:cubicBezTo>
                  <a:pt x="863952" y="1508808"/>
                  <a:pt x="788810" y="1458160"/>
                  <a:pt x="529059" y="1454051"/>
                </a:cubicBezTo>
                <a:cubicBezTo>
                  <a:pt x="294291" y="1464772"/>
                  <a:pt x="195129" y="1466033"/>
                  <a:pt x="0" y="1454051"/>
                </a:cubicBezTo>
                <a:cubicBezTo>
                  <a:pt x="-1294" y="1260502"/>
                  <a:pt x="59399" y="1167062"/>
                  <a:pt x="0" y="983908"/>
                </a:cubicBezTo>
                <a:cubicBezTo>
                  <a:pt x="-51320" y="786917"/>
                  <a:pt x="5079" y="729658"/>
                  <a:pt x="0" y="499224"/>
                </a:cubicBezTo>
                <a:cubicBezTo>
                  <a:pt x="-12801" y="269412"/>
                  <a:pt x="21911" y="228370"/>
                  <a:pt x="0" y="0"/>
                </a:cubicBezTo>
                <a:close/>
              </a:path>
            </a:pathLst>
          </a:custGeom>
          <a:ln>
            <a:solidFill>
              <a:srgbClr val="00FFFF"/>
            </a:solidFill>
          </a:ln>
        </p:spPr>
        <p:txBody>
          <a:bodyPr vert="horz" lIns="91440" tIns="45720" rIns="91440" bIns="45720" rtlCol="0" anchor="ctr">
            <a:normAutofit/>
          </a:bodyPr>
          <a:lstStyle/>
          <a:p>
            <a:pPr algn="ctr">
              <a:lnSpc>
                <a:spcPct val="90000"/>
              </a:lnSpc>
              <a:spcBef>
                <a:spcPct val="0"/>
              </a:spcBef>
              <a:spcAft>
                <a:spcPts val="600"/>
              </a:spcAft>
            </a:pPr>
            <a:r>
              <a:rPr lang="en-US" sz="3400" b="1" kern="1200" dirty="0">
                <a:solidFill>
                  <a:schemeClr val="tx1"/>
                </a:solidFill>
                <a:latin typeface="+mj-lt"/>
                <a:ea typeface="+mj-ea"/>
                <a:cs typeface="+mj-cs"/>
              </a:rPr>
              <a:t>Physics</a:t>
            </a:r>
          </a:p>
          <a:p>
            <a:pPr algn="ctr">
              <a:lnSpc>
                <a:spcPct val="90000"/>
              </a:lnSpc>
              <a:spcBef>
                <a:spcPct val="0"/>
              </a:spcBef>
              <a:spcAft>
                <a:spcPts val="600"/>
              </a:spcAft>
            </a:pPr>
            <a:endParaRPr lang="en-US" sz="3400" b="1" kern="1200" dirty="0">
              <a:solidFill>
                <a:schemeClr val="tx1"/>
              </a:solidFill>
              <a:latin typeface="+mj-lt"/>
              <a:ea typeface="+mj-ea"/>
              <a:cs typeface="+mj-cs"/>
            </a:endParaRPr>
          </a:p>
          <a:p>
            <a:pPr algn="ctr">
              <a:lnSpc>
                <a:spcPct val="90000"/>
              </a:lnSpc>
              <a:spcBef>
                <a:spcPct val="0"/>
              </a:spcBef>
              <a:spcAft>
                <a:spcPts val="600"/>
              </a:spcAft>
            </a:pPr>
            <a:r>
              <a:rPr lang="en-US" sz="3400" b="1" kern="1200" dirty="0">
                <a:solidFill>
                  <a:schemeClr val="tx1"/>
                </a:solidFill>
                <a:latin typeface="+mj-lt"/>
                <a:ea typeface="+mj-ea"/>
                <a:cs typeface="+mj-cs"/>
              </a:rPr>
              <a:t>Satellite Developer</a:t>
            </a:r>
          </a:p>
        </p:txBody>
      </p:sp>
      <p:sp>
        <p:nvSpPr>
          <p:cNvPr id="137" name="Rectangle 136">
            <a:extLst>
              <a:ext uri="{FF2B5EF4-FFF2-40B4-BE49-F238E27FC236}">
                <a16:creationId xmlns:a16="http://schemas.microsoft.com/office/drawing/2014/main" id="{A98BC887-4916-4227-9F48-3B078D23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66179" cy="6858000"/>
          </a:xfrm>
          <a:prstGeom prst="rect">
            <a:avLst/>
          </a:prstGeom>
          <a:solidFill>
            <a:srgbClr val="2672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ounded Rectangle 9">
            <a:extLst>
              <a:ext uri="{FF2B5EF4-FFF2-40B4-BE49-F238E27FC236}">
                <a16:creationId xmlns:a16="http://schemas.microsoft.com/office/drawing/2014/main" id="{1AD6DCFA-0E71-4650-A5E4-3C20E73EB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2"/>
            <a:ext cx="462036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Satellites circle Earth">
            <a:extLst>
              <a:ext uri="{FF2B5EF4-FFF2-40B4-BE49-F238E27FC236}">
                <a16:creationId xmlns:a16="http://schemas.microsoft.com/office/drawing/2014/main" id="{4E4A806E-7AF3-41CD-A058-6064D10DBF7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3050" r="2" b="16461"/>
          <a:stretch/>
        </p:blipFill>
        <p:spPr bwMode="auto">
          <a:xfrm>
            <a:off x="804669" y="803050"/>
            <a:ext cx="3992260" cy="2015490"/>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268" name="Picture 4" descr="Illustration Photons Galaxy">
            <a:extLst>
              <a:ext uri="{FF2B5EF4-FFF2-40B4-BE49-F238E27FC236}">
                <a16:creationId xmlns:a16="http://schemas.microsoft.com/office/drawing/2014/main" id="{E4BB33AB-C6A1-4CFA-92C8-6D6B6829EC8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31" r="4880" b="3"/>
          <a:stretch/>
        </p:blipFill>
        <p:spPr bwMode="auto">
          <a:xfrm>
            <a:off x="804673" y="3006092"/>
            <a:ext cx="3992259" cy="2893651"/>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156308" y="2438400"/>
            <a:ext cx="5383420" cy="3785419"/>
          </a:xfrm>
        </p:spPr>
        <p:txBody>
          <a:bodyPr vert="horz" lIns="91440" tIns="45720" rIns="91440" bIns="45720" rtlCol="0">
            <a:normAutofit/>
          </a:bodyPr>
          <a:lstStyle/>
          <a:p>
            <a:endParaRPr lang="en-US" sz="2000"/>
          </a:p>
          <a:p>
            <a:endParaRPr lang="en-US" sz="2000"/>
          </a:p>
          <a:p>
            <a:endParaRPr lang="en-US" sz="2000"/>
          </a:p>
          <a:p>
            <a:endParaRPr lang="en-US" sz="2000"/>
          </a:p>
          <a:p>
            <a:endParaRPr lang="en-US" sz="2000"/>
          </a:p>
          <a:p>
            <a:endParaRPr lang="en-US" sz="2000"/>
          </a:p>
          <a:p>
            <a:endParaRPr lang="en-US" sz="2000"/>
          </a:p>
        </p:txBody>
      </p:sp>
      <p:sp>
        <p:nvSpPr>
          <p:cNvPr id="3" name="TextBox 2">
            <a:extLst>
              <a:ext uri="{FF2B5EF4-FFF2-40B4-BE49-F238E27FC236}">
                <a16:creationId xmlns:a16="http://schemas.microsoft.com/office/drawing/2014/main" id="{EE494029-7851-43F9-B853-E4DEAA214F5F}"/>
              </a:ext>
            </a:extLst>
          </p:cNvPr>
          <p:cNvSpPr txBox="1"/>
          <p:nvPr/>
        </p:nvSpPr>
        <p:spPr>
          <a:xfrm>
            <a:off x="5899793" y="2099729"/>
            <a:ext cx="6177516" cy="4462760"/>
          </a:xfrm>
          <a:prstGeom prst="rect">
            <a:avLst/>
          </a:prstGeom>
          <a:noFill/>
        </p:spPr>
        <p:txBody>
          <a:bodyPr wrap="square" rtlCol="0">
            <a:spAutoFit/>
          </a:bodyPr>
          <a:lstStyle/>
          <a:p>
            <a:pPr algn="ctr">
              <a:spcAft>
                <a:spcPts val="600"/>
              </a:spcAft>
            </a:pPr>
            <a:r>
              <a:rPr lang="en-US" sz="2400" dirty="0"/>
              <a:t>The UK’s space sector is one of the fastest-growing areas of our economy. </a:t>
            </a:r>
          </a:p>
          <a:p>
            <a:pPr algn="ctr">
              <a:spcAft>
                <a:spcPts val="600"/>
              </a:spcAft>
            </a:pPr>
            <a:r>
              <a:rPr lang="en-US" sz="2400" dirty="0"/>
              <a:t>We rely on satellites for everything from our mobile phone networks to data about climate change. </a:t>
            </a:r>
          </a:p>
          <a:p>
            <a:pPr algn="ctr">
              <a:spcAft>
                <a:spcPts val="600"/>
              </a:spcAft>
            </a:pPr>
            <a:r>
              <a:rPr lang="en-US" sz="2400" dirty="0"/>
              <a:t>Knowledge of physics principles is essential to develop working satellites. </a:t>
            </a:r>
          </a:p>
          <a:p>
            <a:pPr algn="ctr">
              <a:spcAft>
                <a:spcPts val="600"/>
              </a:spcAft>
            </a:pPr>
            <a:endParaRPr lang="en-US" sz="2400" dirty="0"/>
          </a:p>
          <a:p>
            <a:pPr algn="ctr">
              <a:spcAft>
                <a:spcPts val="600"/>
              </a:spcAft>
            </a:pPr>
            <a:r>
              <a:rPr lang="en-US" sz="2400" dirty="0"/>
              <a:t>Physicists use practical skills to test their ideas and communication skills to explain their findings to colleagues, partners and clients</a:t>
            </a:r>
            <a:endParaRPr lang="en-GB" sz="2400" dirty="0"/>
          </a:p>
        </p:txBody>
      </p:sp>
    </p:spTree>
    <p:extLst>
      <p:ext uri="{BB962C8B-B14F-4D97-AF65-F5344CB8AC3E}">
        <p14:creationId xmlns:p14="http://schemas.microsoft.com/office/powerpoint/2010/main" val="22530550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1216</Words>
  <Application>Microsoft Office PowerPoint</Application>
  <PresentationFormat>Widescreen</PresentationFormat>
  <Paragraphs>205</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dc:title>
  <dc:creator>MHelliwell</dc:creator>
  <cp:lastModifiedBy>V Sheath</cp:lastModifiedBy>
  <cp:revision>2</cp:revision>
  <dcterms:created xsi:type="dcterms:W3CDTF">2020-10-28T12:41:58Z</dcterms:created>
  <dcterms:modified xsi:type="dcterms:W3CDTF">2023-10-04T10:51:17Z</dcterms:modified>
</cp:coreProperties>
</file>