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10" r:id="rId2"/>
    <p:sldId id="511" r:id="rId3"/>
    <p:sldId id="51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EBE4F-C5AF-F0D4-06D4-60E08C0FF5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CCD9D-8513-FC48-985C-37FEB8FCD6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3C541-7526-18FA-FB6D-278688EB7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87BA17-FBC8-F1D4-60F9-06015874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93244-8F92-6DDA-6980-B08CD7554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52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E083F-6CE7-E9F2-E8B2-B7288E897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35969-F3DC-B384-A69D-CE82E8C97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C6C8E-3401-FBFC-BC7D-0DEB1DCFC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F736D-F6BF-0816-F926-7976014B4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3C27E-70C8-0567-CE38-6862A67DB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835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213F6-0390-0AAA-744B-A21800DBA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AE4B80-3396-1837-F647-9A7534BD0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8DFBC-CCA9-C005-7F5F-D651F92A9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E59A4-6415-9ADC-8E75-EF537EA0B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E9B75E-B79E-02D3-3929-76C25DFD9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918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7093E-15F5-719F-D71A-38A16BE71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598BB-7C36-437D-7492-A49CE740FF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02088E-3A27-5914-11A9-5E42D6CD9B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108D4C-928C-AFCF-38D1-0FCE35DF4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334E68-D863-6063-815B-0CDD513B1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4EA7D-BEE0-7A59-3082-7C04CB55F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13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0985B-E81E-ACC5-4978-262CCB0C8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5BADD-BC21-E097-4776-75D08E0D87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D9A0B5-F4C4-269E-C594-6BD0380D3F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B9F86B-EB00-147F-6198-1DF2A910B0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1BD289-AE18-4C8E-8DE6-688C8E14D8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0423BE-E9C1-8054-F04E-D206AFE8A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9D918-8515-23E0-0834-78080D3FD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7F6383-74C1-29CC-4F0F-38FF90B5A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942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F1C05-39C8-457B-39DF-FD3109ACA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4BB1E3-11E6-7A3D-E2B0-E7BBFDCF9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913138-89DD-A33D-478B-BEE7FEA5D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B4617E-F839-761C-A9AA-238A381BF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12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77A44D-4130-87A8-1CE1-0695B0EE0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5BB9B3-79B9-5C22-1514-5D9B7EA53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C26E5A-E301-E0F8-9EA2-332F75EC0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449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6EDC1-A03A-682A-4CAF-A9BE7EB52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F5D58-89C5-AC35-4730-133F3B93C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87A764-3873-85B5-EBDF-37669F14B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9E6ECA-1485-3EC3-F09F-BE476702B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52790-D89D-3679-7DE4-B39F84991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A72CDC-95D8-7202-7544-B627807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567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B2F52-FFB1-9FD0-0671-91BC0DF9F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F0DEC7-5BF4-00AC-D83F-0F9F677372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450043-F7E7-F056-7CD6-150B41C1AE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BB555F-66D1-7D32-7C06-47A7160F3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C81746-3D42-6808-CAE8-AFAC8332B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B641A0-B58C-75CF-36F1-4BE5CAC7A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097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BE28F-35E5-8934-550F-A38F20C81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67B37C-7671-25EC-E04E-1FA7E095A9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38FD4-3A82-ED1C-8E77-CF1128767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C8F669-77E2-88F9-101D-4E6B37BFA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C63E3-AAAA-FE49-38F8-FC60A6FFB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82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459C7E-A540-88AC-6021-AB58D5637C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A86620-F75A-FD84-A234-7853825A6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D2E9F-AC95-6C2D-1066-8F6F174CF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A6A25-EB3A-7DE7-370D-C554FDB38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2EC67-76B3-5FCF-3C26-A124573FF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088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F466A6-0AFA-9869-98C6-9F4B9C1E0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22463D-48C9-DFD2-C043-AB3CE765D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D78E0-2156-513A-B396-E75524FD63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960181-6052-4195-AF06-1E8D449241BA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97888-EDC5-4F41-B06F-C2643B77AE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FB55F-D2E4-063B-0F28-457FF2E41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1ED262-295B-465C-9991-1453353178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45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9820AEF-878B-AB0F-48A3-F99A33DCD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987" y="461582"/>
            <a:ext cx="5379874" cy="147751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2A814F4-6B58-348E-86EF-75B68D933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145670"/>
            <a:ext cx="10515600" cy="315912"/>
          </a:xfrm>
        </p:spPr>
        <p:txBody>
          <a:bodyPr>
            <a:noAutofit/>
          </a:bodyPr>
          <a:lstStyle/>
          <a:p>
            <a:pPr algn="ctr"/>
            <a:r>
              <a:rPr lang="en-GB" sz="2000" b="1" dirty="0"/>
              <a:t>2023 NEET student's v national average (all students)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E3DE0F0-FDAB-7CCD-702A-C91E39CFA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735" y="2001196"/>
            <a:ext cx="5379873" cy="7926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5DFE522-775D-FA2C-43A4-E60525AC7FEA}"/>
              </a:ext>
            </a:extLst>
          </p:cNvPr>
          <p:cNvSpPr txBox="1"/>
          <p:nvPr/>
        </p:nvSpPr>
        <p:spPr>
          <a:xfrm>
            <a:off x="173735" y="2902814"/>
            <a:ext cx="116586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00"/>
              </a:spcAft>
              <a:buNone/>
            </a:pPr>
            <a:r>
              <a:rPr lang="en-GB" sz="1400" b="1" i="0" dirty="0">
                <a:solidFill>
                  <a:srgbClr val="0B0C0C"/>
                </a:solidFill>
                <a:effectLst/>
                <a:latin typeface="GDS Transport"/>
              </a:rPr>
              <a:t>This is the destinations for pupils from state funded mainstream schools who left key stage 4 in 2022/23 and follows their destinations in 2023/24.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D33FE4-23C9-8F33-FA0C-45D798CCB943}"/>
              </a:ext>
            </a:extLst>
          </p:cNvPr>
          <p:cNvSpPr txBox="1"/>
          <p:nvPr/>
        </p:nvSpPr>
        <p:spPr>
          <a:xfrm>
            <a:off x="6473952" y="512843"/>
            <a:ext cx="5431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Royds Figures for 2023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C02DE31-5C3A-3880-E2F9-06170C4CD80D}"/>
              </a:ext>
            </a:extLst>
          </p:cNvPr>
          <p:cNvSpPr txBox="1"/>
          <p:nvPr/>
        </p:nvSpPr>
        <p:spPr>
          <a:xfrm>
            <a:off x="6428232" y="1062333"/>
            <a:ext cx="2761488" cy="89255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</a:rPr>
              <a:t>Sustained education, employment &amp; apprenticeships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95.25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AB048F-35E7-10F0-5BAC-113EF8FC225C}"/>
              </a:ext>
            </a:extLst>
          </p:cNvPr>
          <p:cNvSpPr txBox="1"/>
          <p:nvPr/>
        </p:nvSpPr>
        <p:spPr>
          <a:xfrm>
            <a:off x="9235440" y="1088526"/>
            <a:ext cx="2761488" cy="89255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</a:rPr>
              <a:t>Sustained education destination</a:t>
            </a:r>
          </a:p>
          <a:p>
            <a:endParaRPr lang="en-GB" sz="1000" b="1" dirty="0">
              <a:solidFill>
                <a:schemeClr val="bg1"/>
              </a:solidFill>
            </a:endParaRPr>
          </a:p>
          <a:p>
            <a:r>
              <a:rPr lang="en-GB" sz="3200" b="1" dirty="0">
                <a:solidFill>
                  <a:schemeClr val="bg1"/>
                </a:solidFill>
              </a:rPr>
              <a:t>89.47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BF9690-8BE4-D4EB-EF85-129A7D20CB53}"/>
              </a:ext>
            </a:extLst>
          </p:cNvPr>
          <p:cNvSpPr txBox="1"/>
          <p:nvPr/>
        </p:nvSpPr>
        <p:spPr>
          <a:xfrm>
            <a:off x="6428232" y="2055158"/>
            <a:ext cx="2761488" cy="738664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</a:rPr>
              <a:t>Sustained apprenticeships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5.26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7BF99D4-E55A-9081-DD89-1904FE3DE5B5}"/>
              </a:ext>
            </a:extLst>
          </p:cNvPr>
          <p:cNvSpPr txBox="1"/>
          <p:nvPr/>
        </p:nvSpPr>
        <p:spPr>
          <a:xfrm>
            <a:off x="9235440" y="2069976"/>
            <a:ext cx="2761488" cy="738664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</a:rPr>
              <a:t>Sustained employment</a:t>
            </a:r>
          </a:p>
          <a:p>
            <a:r>
              <a:rPr lang="en-GB" sz="3200" b="1" dirty="0">
                <a:solidFill>
                  <a:schemeClr val="bg1"/>
                </a:solidFill>
              </a:rPr>
              <a:t>0.58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F81583-BFA4-CC0D-2059-591C40D37CF2}"/>
              </a:ext>
            </a:extLst>
          </p:cNvPr>
          <p:cNvSpPr txBox="1"/>
          <p:nvPr/>
        </p:nvSpPr>
        <p:spPr>
          <a:xfrm>
            <a:off x="130987" y="3270329"/>
            <a:ext cx="529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5.6% of pupils did not have a recorded sustained destination in the year after key stage 4 </a:t>
            </a:r>
            <a:r>
              <a:rPr lang="en-GB" sz="1200" b="1" dirty="0"/>
              <a:t>(NEET) </a:t>
            </a:r>
            <a:r>
              <a:rPr lang="en-GB" sz="1200" dirty="0"/>
              <a:t>and 2.8% of pupils had an unknown destination</a:t>
            </a:r>
          </a:p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6C717E2-EF38-0641-2DCE-B23E00A36EFE}"/>
              </a:ext>
            </a:extLst>
          </p:cNvPr>
          <p:cNvSpPr txBox="1"/>
          <p:nvPr/>
        </p:nvSpPr>
        <p:spPr>
          <a:xfrm>
            <a:off x="6473952" y="3304765"/>
            <a:ext cx="5184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0.58% of pupils did not have a recorded sustained destination in the year after key stage 4 (NEET) 4.08% of pupils had an unknown destination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AC98AB-5A03-13BB-3140-1380B9C50922}"/>
              </a:ext>
            </a:extLst>
          </p:cNvPr>
          <p:cNvSpPr txBox="1"/>
          <p:nvPr/>
        </p:nvSpPr>
        <p:spPr>
          <a:xfrm>
            <a:off x="91440" y="3959732"/>
            <a:ext cx="115671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6"/>
                </a:solidFill>
              </a:rPr>
              <a:t>Overall outcomes (positive destinations) National: 91.6%Royds: 95.25%. Royds is higher by 3.65%  Royds is performing better than the national average in getting students into sustained education, employment, or training.</a:t>
            </a:r>
          </a:p>
          <a:p>
            <a:endParaRPr lang="en-GB" sz="1600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Apprenticeships - National: 3.3% Royds: 5.26%. Royds is higher by 1.96 % Royds has a notably stronger uptake of apprenticeships, suggesting effective careers guidance and pathways beyond traditional education.</a:t>
            </a:r>
          </a:p>
          <a:p>
            <a:endParaRPr lang="en-GB" sz="1600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Employment - National: 2.5% Royds: 0.58% Royds is lower by −1.92 %. Fewer students go directly into employment. This likely reflects the stronger push toward education or apprenticeships rather than being a negative.</a:t>
            </a:r>
          </a:p>
          <a:p>
            <a:endParaRPr lang="en-GB" sz="1600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NEET (no sustained destination)National: 5.6% Royds: 0.58% Royds is dramatically better −5.02 points% This is a major strength—very few students from our school become NEET compared to the national picture.</a:t>
            </a:r>
          </a:p>
        </p:txBody>
      </p:sp>
    </p:spTree>
    <p:extLst>
      <p:ext uri="{BB962C8B-B14F-4D97-AF65-F5344CB8AC3E}">
        <p14:creationId xmlns:p14="http://schemas.microsoft.com/office/powerpoint/2010/main" val="3936907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DD6A947-A948-0801-EDFE-6361EC21DC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6117" r="18330"/>
          <a:stretch>
            <a:fillRect/>
          </a:stretch>
        </p:blipFill>
        <p:spPr>
          <a:xfrm>
            <a:off x="108337" y="859177"/>
            <a:ext cx="5268335" cy="2257594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C2485FB-E1EA-6A00-7EC3-C8AD676880C6}"/>
              </a:ext>
            </a:extLst>
          </p:cNvPr>
          <p:cNvGraphicFramePr>
            <a:graphicFrameLocks noGrp="1"/>
          </p:cNvGraphicFramePr>
          <p:nvPr/>
        </p:nvGraphicFramePr>
        <p:xfrm>
          <a:off x="6181725" y="859177"/>
          <a:ext cx="5801355" cy="2212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1355">
                  <a:extLst>
                    <a:ext uri="{9D8B030D-6E8A-4147-A177-3AD203B41FA5}">
                      <a16:colId xmlns:a16="http://schemas.microsoft.com/office/drawing/2014/main" val="2751236595"/>
                    </a:ext>
                  </a:extLst>
                </a:gridCol>
              </a:tblGrid>
              <a:tr h="351028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Sustained education, employment &amp; apprenticeships                           94.53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115990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Sustained education destination                                                                        87.68  </a:t>
                      </a:r>
                    </a:p>
                    <a:p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545290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r>
                        <a:rPr lang="en-GB" sz="1200" b="1" dirty="0"/>
                        <a:t>Sustained apprenticeships                                                                                     6.85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475542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r>
                        <a:rPr lang="en-GB" sz="1200" b="1" dirty="0"/>
                        <a:t>Sustained employment destination                                                                         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761781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r>
                        <a:rPr lang="en-GB" sz="1200" b="1" dirty="0"/>
                        <a:t>Not recorded as a sustained destination                                                        1.37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646903"/>
                  </a:ext>
                </a:extLst>
              </a:tr>
              <a:tr h="351028">
                <a:tc>
                  <a:txBody>
                    <a:bodyPr/>
                    <a:lstStyle/>
                    <a:p>
                      <a:r>
                        <a:rPr lang="en-GB" sz="1200" b="1" dirty="0"/>
                        <a:t>Activity not captured                                                                                                  4.11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16975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B3B09B7-AE6D-4FBB-5B94-AF3A36DDD2BA}"/>
              </a:ext>
            </a:extLst>
          </p:cNvPr>
          <p:cNvSpPr txBox="1"/>
          <p:nvPr/>
        </p:nvSpPr>
        <p:spPr>
          <a:xfrm>
            <a:off x="6181725" y="265176"/>
            <a:ext cx="4581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Royds Data - DISADVANTAGED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98F8AB-436C-038C-8D81-2F369EABC040}"/>
              </a:ext>
            </a:extLst>
          </p:cNvPr>
          <p:cNvSpPr txBox="1"/>
          <p:nvPr/>
        </p:nvSpPr>
        <p:spPr>
          <a:xfrm>
            <a:off x="545973" y="265176"/>
            <a:ext cx="4581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National data - DISADVANTAGED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A5E1CA-2346-39D1-C7CE-A26F3A652679}"/>
              </a:ext>
            </a:extLst>
          </p:cNvPr>
          <p:cNvSpPr txBox="1"/>
          <p:nvPr/>
        </p:nvSpPr>
        <p:spPr>
          <a:xfrm>
            <a:off x="108337" y="3200400"/>
            <a:ext cx="1149400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6"/>
                </a:solidFill>
              </a:rPr>
              <a:t>Overall sustained destinations - National: 83.2% Royds: 94.53% Royds higher by +11.33 %. A very strong outcome — disadvantaged pupils at Royds are far more likely to move into sustained education, employment, or training than nationally.</a:t>
            </a:r>
          </a:p>
          <a:p>
            <a:endParaRPr lang="en-GB" sz="1600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Sustained education - National: 77.9% Royds: 87.68% Royds higher by +9.78 % Our disadvantaged students are significantly more likely to remain in education, showing strong post-16 progression support.</a:t>
            </a:r>
          </a:p>
          <a:p>
            <a:endParaRPr lang="en-GB" sz="1600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Apprenticeships National: 2.2% Royds: 6.85% Royds higher by +4.65 % This is a standout strength — disadvantaged pupils at Royds access apprenticeships at more than triple the national rate.</a:t>
            </a:r>
          </a:p>
          <a:p>
            <a:endParaRPr lang="en-GB" sz="1600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Employment National: 3.0% Royds: 0% Royds No disadvantaged pupils go directly into employment. As before, this likely reflects a strong focus on education and apprenticeships rather than a weakness.</a:t>
            </a:r>
          </a:p>
          <a:p>
            <a:endParaRPr lang="en-GB" dirty="0">
              <a:solidFill>
                <a:schemeClr val="accent6"/>
              </a:solidFill>
            </a:endParaRPr>
          </a:p>
          <a:p>
            <a:r>
              <a:rPr lang="en-GB" sz="1600" dirty="0">
                <a:solidFill>
                  <a:schemeClr val="accent6"/>
                </a:solidFill>
              </a:rPr>
              <a:t>Not recorded (NEET-type measure)National: 11.3% Royds: 1.37%. Royds better by −9.93 % This is a major strength — dramatically fewer disadvantaged pupils fall into NEET or untracked sustained destinations.</a:t>
            </a:r>
          </a:p>
        </p:txBody>
      </p:sp>
    </p:spTree>
    <p:extLst>
      <p:ext uri="{BB962C8B-B14F-4D97-AF65-F5344CB8AC3E}">
        <p14:creationId xmlns:p14="http://schemas.microsoft.com/office/powerpoint/2010/main" val="679751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578308-EB0C-17CC-40B1-6E7C470F6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3866"/>
            <a:ext cx="5712608" cy="2554224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BFAD87-DA3A-CD09-E70B-C671C5E56E01}"/>
              </a:ext>
            </a:extLst>
          </p:cNvPr>
          <p:cNvGraphicFramePr>
            <a:graphicFrameLocks noGrp="1"/>
          </p:cNvGraphicFramePr>
          <p:nvPr/>
        </p:nvGraphicFramePr>
        <p:xfrm>
          <a:off x="5781676" y="1430677"/>
          <a:ext cx="6067424" cy="2215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67424">
                  <a:extLst>
                    <a:ext uri="{9D8B030D-6E8A-4147-A177-3AD203B41FA5}">
                      <a16:colId xmlns:a16="http://schemas.microsoft.com/office/drawing/2014/main" val="2751236595"/>
                    </a:ext>
                  </a:extLst>
                </a:gridCol>
              </a:tblGrid>
              <a:tr h="292989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                                                                                                                                SEND Support      EHCP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537697"/>
                  </a:ext>
                </a:extLst>
              </a:tr>
              <a:tr h="292989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Sustained education, employment &amp; apprenticeships                           91.3               100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115990"/>
                  </a:ext>
                </a:extLst>
              </a:tr>
              <a:tr h="4286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Sustained education destination                                                                        86.95             100</a:t>
                      </a:r>
                    </a:p>
                    <a:p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0545290"/>
                  </a:ext>
                </a:extLst>
              </a:tr>
              <a:tr h="292989">
                <a:tc>
                  <a:txBody>
                    <a:bodyPr/>
                    <a:lstStyle/>
                    <a:p>
                      <a:r>
                        <a:rPr lang="en-GB" sz="1200" b="1" dirty="0"/>
                        <a:t>Sustained apprenticeships                                                                                   4.35                    0   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475542"/>
                  </a:ext>
                </a:extLst>
              </a:tr>
              <a:tr h="292989">
                <a:tc>
                  <a:txBody>
                    <a:bodyPr/>
                    <a:lstStyle/>
                    <a:p>
                      <a:r>
                        <a:rPr lang="en-GB" sz="1200" b="1" dirty="0"/>
                        <a:t>Sustained employment destination                                                                         0                   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761781"/>
                  </a:ext>
                </a:extLst>
              </a:tr>
              <a:tr h="292989">
                <a:tc>
                  <a:txBody>
                    <a:bodyPr/>
                    <a:lstStyle/>
                    <a:p>
                      <a:r>
                        <a:rPr lang="en-GB" sz="1200" b="1" dirty="0"/>
                        <a:t>Not recorded as a sustained destination                                                        4.35                   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646903"/>
                  </a:ext>
                </a:extLst>
              </a:tr>
              <a:tr h="292989">
                <a:tc>
                  <a:txBody>
                    <a:bodyPr/>
                    <a:lstStyle/>
                    <a:p>
                      <a:r>
                        <a:rPr lang="en-GB" sz="1200" b="1" dirty="0"/>
                        <a:t>Activity not captured                                                                                                  4.35                   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16975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9572723-8566-CCBA-2F7B-666EBD2AB709}"/>
              </a:ext>
            </a:extLst>
          </p:cNvPr>
          <p:cNvSpPr txBox="1"/>
          <p:nvPr/>
        </p:nvSpPr>
        <p:spPr>
          <a:xfrm>
            <a:off x="6191250" y="238125"/>
            <a:ext cx="447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SEND Destinations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0398E71-B4A1-6F2E-56D7-9330D284A1CC}"/>
              </a:ext>
            </a:extLst>
          </p:cNvPr>
          <p:cNvSpPr/>
          <p:nvPr/>
        </p:nvSpPr>
        <p:spPr>
          <a:xfrm>
            <a:off x="3378220" y="1033272"/>
            <a:ext cx="764012" cy="2734818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FC18D1F-323C-4715-BB60-DECD69D9873D}"/>
              </a:ext>
            </a:extLst>
          </p:cNvPr>
          <p:cNvSpPr/>
          <p:nvPr/>
        </p:nvSpPr>
        <p:spPr>
          <a:xfrm>
            <a:off x="10068580" y="1248156"/>
            <a:ext cx="877824" cy="2397655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D237C97-6716-4557-FDF7-CD299344466D}"/>
              </a:ext>
            </a:extLst>
          </p:cNvPr>
          <p:cNvSpPr/>
          <p:nvPr/>
        </p:nvSpPr>
        <p:spPr>
          <a:xfrm>
            <a:off x="4290578" y="1033272"/>
            <a:ext cx="1456564" cy="2612539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DEDBCBA-7330-437F-25FD-F091A2A7F987}"/>
              </a:ext>
            </a:extLst>
          </p:cNvPr>
          <p:cNvSpPr/>
          <p:nvPr/>
        </p:nvSpPr>
        <p:spPr>
          <a:xfrm>
            <a:off x="11015472" y="1291590"/>
            <a:ext cx="752856" cy="2354221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317F4E-C283-A718-745D-6C2A9EFB9E99}"/>
              </a:ext>
            </a:extLst>
          </p:cNvPr>
          <p:cNvSpPr txBox="1"/>
          <p:nvPr/>
        </p:nvSpPr>
        <p:spPr>
          <a:xfrm>
            <a:off x="0" y="3826405"/>
            <a:ext cx="12082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accent6"/>
                </a:solidFill>
              </a:rPr>
              <a:t>Overall sustained destinations for SEND Support - National: 84.5% Royds: 91.3% Royds higher by +6.8 %. </a:t>
            </a:r>
          </a:p>
          <a:p>
            <a:r>
              <a:rPr lang="en-GB" sz="1200" dirty="0">
                <a:solidFill>
                  <a:schemeClr val="accent6"/>
                </a:solidFill>
              </a:rPr>
              <a:t>Overall sustained destinations for EHCP - National: 85% Royds: 100% Royds higher by +15 %. </a:t>
            </a:r>
          </a:p>
          <a:p>
            <a:endParaRPr lang="en-GB" sz="1200" dirty="0">
              <a:solidFill>
                <a:schemeClr val="accent6"/>
              </a:solidFill>
            </a:endParaRPr>
          </a:p>
          <a:p>
            <a:r>
              <a:rPr lang="en-GB" sz="1200" dirty="0">
                <a:solidFill>
                  <a:schemeClr val="accent6"/>
                </a:solidFill>
              </a:rPr>
              <a:t>Sustained education for SEND Support - National: 78% Royds: 86.95% Royds higher by +8.95 %</a:t>
            </a:r>
          </a:p>
          <a:p>
            <a:r>
              <a:rPr lang="en-GB" sz="1200" dirty="0">
                <a:solidFill>
                  <a:schemeClr val="accent6"/>
                </a:solidFill>
              </a:rPr>
              <a:t>Overall sustained destinations for EHCP - National: 81.8% Royds: 100% Royds higher by +18.2 %. </a:t>
            </a:r>
          </a:p>
          <a:p>
            <a:endParaRPr lang="en-GB" sz="1200" dirty="0">
              <a:solidFill>
                <a:schemeClr val="accent6"/>
              </a:solidFill>
            </a:endParaRPr>
          </a:p>
          <a:p>
            <a:r>
              <a:rPr lang="en-GB" sz="1200" dirty="0">
                <a:solidFill>
                  <a:schemeClr val="accent6"/>
                </a:solidFill>
              </a:rPr>
              <a:t>Apprenticeships for SEND Support - National: 3.2% Royds: 4.35 % Royds slightly higher </a:t>
            </a:r>
          </a:p>
          <a:p>
            <a:r>
              <a:rPr lang="en-GB" sz="1200" dirty="0">
                <a:solidFill>
                  <a:schemeClr val="accent6"/>
                </a:solidFill>
              </a:rPr>
              <a:t>Apprenticeships for EHCP - National: 1.5% Royds: 0%</a:t>
            </a:r>
          </a:p>
          <a:p>
            <a:endParaRPr lang="en-GB" sz="1200" dirty="0">
              <a:solidFill>
                <a:schemeClr val="accent6"/>
              </a:solidFill>
            </a:endParaRPr>
          </a:p>
          <a:p>
            <a:r>
              <a:rPr lang="en-GB" sz="1200" dirty="0">
                <a:solidFill>
                  <a:schemeClr val="accent6"/>
                </a:solidFill>
              </a:rPr>
              <a:t>Employment for SEND Support -National: 3.3% Royds: 0% Royds</a:t>
            </a:r>
          </a:p>
          <a:p>
            <a:r>
              <a:rPr lang="en-GB" sz="1200" dirty="0">
                <a:solidFill>
                  <a:schemeClr val="accent6"/>
                </a:solidFill>
              </a:rPr>
              <a:t>Employment for EHCP - National: 1.6% Royds: 0% Royds</a:t>
            </a:r>
          </a:p>
          <a:p>
            <a:endParaRPr lang="en-GB" sz="1200" dirty="0">
              <a:solidFill>
                <a:schemeClr val="accent6"/>
              </a:solidFill>
            </a:endParaRPr>
          </a:p>
          <a:p>
            <a:r>
              <a:rPr lang="en-GB" sz="1200" dirty="0">
                <a:solidFill>
                  <a:schemeClr val="accent6"/>
                </a:solidFill>
              </a:rPr>
              <a:t>Not recorded  as sustained (NEET-type measure) for SEND Support - National: 9.9 % Royds: 4.35%. </a:t>
            </a:r>
          </a:p>
          <a:p>
            <a:r>
              <a:rPr lang="en-GB" sz="1200" dirty="0">
                <a:solidFill>
                  <a:schemeClr val="accent6"/>
                </a:solidFill>
              </a:rPr>
              <a:t>Not recorded  as sustained (NEET-type measure) for EHCP - National: 8.5% Royds 0%</a:t>
            </a:r>
          </a:p>
          <a:p>
            <a:r>
              <a:rPr lang="en-GB" sz="1200" b="1" dirty="0">
                <a:solidFill>
                  <a:schemeClr val="accent6"/>
                </a:solidFill>
              </a:rPr>
              <a:t>SEND and students with EHCP pupils at Royds are far more likely to move into sustained education, employment, or training than nationally.</a:t>
            </a:r>
          </a:p>
          <a:p>
            <a:endParaRPr lang="en-GB" dirty="0">
              <a:solidFill>
                <a:schemeClr val="accent6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9555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737</Words>
  <Application>Microsoft Office PowerPoint</Application>
  <PresentationFormat>Widescreen</PresentationFormat>
  <Paragraphs>61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2023 NEET student's v national average (all students)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Woodhead, Tracy</dc:creator>
  <cp:lastModifiedBy>Woodhead, Tracy</cp:lastModifiedBy>
  <cp:revision>2</cp:revision>
  <dcterms:created xsi:type="dcterms:W3CDTF">2026-06-17T08:48:34Z</dcterms:created>
  <dcterms:modified xsi:type="dcterms:W3CDTF">2026-06-17T10:55:04Z</dcterms:modified>
</cp:coreProperties>
</file>